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9" r:id="rId3"/>
    <p:sldId id="271" r:id="rId4"/>
    <p:sldId id="272" r:id="rId5"/>
    <p:sldId id="273" r:id="rId6"/>
    <p:sldId id="274" r:id="rId7"/>
    <p:sldId id="269" r:id="rId8"/>
    <p:sldId id="275" r:id="rId9"/>
    <p:sldId id="276" r:id="rId10"/>
    <p:sldId id="278" r:id="rId11"/>
    <p:sldId id="279" r:id="rId12"/>
    <p:sldId id="270" r:id="rId13"/>
    <p:sldId id="261" r:id="rId14"/>
    <p:sldId id="265" r:id="rId15"/>
    <p:sldId id="266" r:id="rId16"/>
    <p:sldId id="267" r:id="rId17"/>
    <p:sldId id="268" r:id="rId18"/>
    <p:sldId id="263" r:id="rId19"/>
    <p:sldId id="264" r:id="rId20"/>
    <p:sldId id="25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6"/>
    <p:restoredTop sz="94693"/>
  </p:normalViewPr>
  <p:slideViewPr>
    <p:cSldViewPr snapToGrid="0" snapToObjects="1">
      <p:cViewPr varScale="1">
        <p:scale>
          <a:sx n="69" d="100"/>
          <a:sy n="69" d="100"/>
        </p:scale>
        <p:origin x="1284" y="84"/>
      </p:cViewPr>
      <p:guideLst>
        <p:guide orient="horz" pos="7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71C0A-7F2C-40E1-A5C9-73CACB137DD5}" type="datetimeFigureOut">
              <a:rPr lang="en-US" smtClean="0"/>
              <a:t>4/6/2018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003AF-BF14-423C-88E4-90E8FC536705}" type="slidenum">
              <a:rPr lang="en-US" smtClean="0"/>
              <a:t>‹#›</a:t>
            </a:fld>
            <a:endParaRPr lang="en-US"/>
          </a:p>
        </p:txBody>
      </p:sp>
    </p:spTree>
    <p:extLst>
      <p:ext uri="{BB962C8B-B14F-4D97-AF65-F5344CB8AC3E}">
        <p14:creationId xmlns:p14="http://schemas.microsoft.com/office/powerpoint/2010/main" val="19043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Students will use their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and password to log in.  The helpdesk contact information is shown in case they have trouble determining what their </a:t>
            </a:r>
            <a:r>
              <a:rPr lang="en-US" sz="1200" kern="1200" dirty="0" err="1" smtClean="0">
                <a:solidFill>
                  <a:schemeClr val="tx1"/>
                </a:solidFill>
                <a:effectLst/>
                <a:latin typeface="+mn-lt"/>
                <a:ea typeface="+mn-ea"/>
                <a:cs typeface="+mn-cs"/>
              </a:rPr>
              <a:t>NetID</a:t>
            </a:r>
            <a:r>
              <a:rPr lang="en-US" sz="1200" kern="1200" dirty="0" smtClean="0">
                <a:solidFill>
                  <a:schemeClr val="tx1"/>
                </a:solidFill>
                <a:effectLst/>
                <a:latin typeface="+mn-lt"/>
                <a:ea typeface="+mn-ea"/>
                <a:cs typeface="+mn-cs"/>
              </a:rPr>
              <a:t> is or need the password reset.</a:t>
            </a:r>
          </a:p>
        </p:txBody>
      </p:sp>
      <p:sp>
        <p:nvSpPr>
          <p:cNvPr id="4" name="Slide Number Placeholder 3"/>
          <p:cNvSpPr>
            <a:spLocks noGrp="1"/>
          </p:cNvSpPr>
          <p:nvPr>
            <p:ph type="sldNum" sz="quarter" idx="10"/>
          </p:nvPr>
        </p:nvSpPr>
        <p:spPr/>
        <p:txBody>
          <a:bodyPr/>
          <a:lstStyle/>
          <a:p>
            <a:fld id="{D4A7F590-F275-42AD-B0FB-4578792617E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783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logged in the student will see a page that looks like this directing them to complete the General Application.  All students are required to complete this application, which requires that a resume to be uploaded. </a:t>
            </a:r>
          </a:p>
          <a:p>
            <a:endParaRPr lang="en-US"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the student meets the qualifications to complete a conditional application, they will see it on their application screen.  If they meet the basic qualifications for an </a:t>
            </a:r>
            <a:r>
              <a:rPr lang="en-US" sz="1200" i="1" kern="1200" dirty="0" smtClean="0">
                <a:solidFill>
                  <a:schemeClr val="tx1"/>
                </a:solidFill>
                <a:effectLst/>
                <a:latin typeface="+mn-lt"/>
                <a:ea typeface="+mn-ea"/>
                <a:cs typeface="+mn-cs"/>
              </a:rPr>
              <a:t>apply-to</a:t>
            </a:r>
            <a:r>
              <a:rPr lang="en-US" sz="1200" kern="1200" dirty="0" smtClean="0">
                <a:solidFill>
                  <a:schemeClr val="tx1"/>
                </a:solidFill>
                <a:effectLst/>
                <a:latin typeface="+mn-lt"/>
                <a:ea typeface="+mn-ea"/>
                <a:cs typeface="+mn-cs"/>
              </a:rPr>
              <a:t> scholarship such as the Transfer Success Scholarship they will want to click on Opportunities to see those recommended to them.  </a:t>
            </a:r>
          </a:p>
          <a:p>
            <a:endParaRPr lang="en-US" dirty="0"/>
          </a:p>
        </p:txBody>
      </p:sp>
      <p:sp>
        <p:nvSpPr>
          <p:cNvPr id="4" name="Slide Number Placeholder 3"/>
          <p:cNvSpPr>
            <a:spLocks noGrp="1"/>
          </p:cNvSpPr>
          <p:nvPr>
            <p:ph type="sldNum" sz="quarter" idx="10"/>
          </p:nvPr>
        </p:nvSpPr>
        <p:spPr/>
        <p:txBody>
          <a:bodyPr/>
          <a:lstStyle/>
          <a:p>
            <a:fld id="{D4A7F590-F275-42AD-B0FB-4578792617E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4825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student clicks on the Transfer Success Scholarship, they will see this screen that allows them to complete the supplemental questions and essay required for consideration.  </a:t>
            </a:r>
          </a:p>
        </p:txBody>
      </p:sp>
      <p:sp>
        <p:nvSpPr>
          <p:cNvPr id="4" name="Slide Number Placeholder 3"/>
          <p:cNvSpPr>
            <a:spLocks noGrp="1"/>
          </p:cNvSpPr>
          <p:nvPr>
            <p:ph type="sldNum" sz="quarter" idx="10"/>
          </p:nvPr>
        </p:nvSpPr>
        <p:spPr/>
        <p:txBody>
          <a:bodyPr/>
          <a:lstStyle/>
          <a:p>
            <a:fld id="{D4A7F590-F275-42AD-B0FB-4578792617E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2891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Your</a:t>
            </a:r>
            <a:r>
              <a:rPr lang="en-US" baseline="0" dirty="0" smtClean="0"/>
              <a:t> next step, if you have not already, is to pay the enrollment deposit. Can access from to do list….</a:t>
            </a:r>
          </a:p>
          <a:p>
            <a:r>
              <a:rPr lang="en-US" baseline="0" dirty="0" smtClean="0"/>
              <a:t>Pay via secure PayPal link</a:t>
            </a:r>
            <a:endParaRPr lang="en-US" dirty="0"/>
          </a:p>
        </p:txBody>
      </p:sp>
      <p:sp>
        <p:nvSpPr>
          <p:cNvPr id="4" name="Slide Number Placeholder 3"/>
          <p:cNvSpPr>
            <a:spLocks noGrp="1"/>
          </p:cNvSpPr>
          <p:nvPr>
            <p:ph type="sldNum" sz="quarter" idx="10"/>
          </p:nvPr>
        </p:nvSpPr>
        <p:spPr/>
        <p:txBody>
          <a:bodyPr/>
          <a:lstStyle/>
          <a:p>
            <a:fld id="{22AFF6A8-8C42-424B-96FB-6E780A6661CC}" type="slidenum">
              <a:rPr lang="en-US" smtClean="0"/>
              <a:t>17</a:t>
            </a:fld>
            <a:endParaRPr lang="en-US"/>
          </a:p>
        </p:txBody>
      </p:sp>
    </p:spTree>
    <p:extLst>
      <p:ext uri="{BB962C8B-B14F-4D97-AF65-F5344CB8AC3E}">
        <p14:creationId xmlns:p14="http://schemas.microsoft.com/office/powerpoint/2010/main" val="150146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students select online orientation, it is still taking 24 or so hours to get them access, as long as they have done their Confirmation of Admission at least one day prior to registering for orientation. If they do their confirmation of admission and register for orientation on the same day, it takes 48 hours to get them access to the online orientation. We are lifting orientation holds at least twice per business day and they need to successfully pass the post-orientation quiz with a 70% or better before it is lifted.</a:t>
            </a:r>
          </a:p>
        </p:txBody>
      </p:sp>
      <p:sp>
        <p:nvSpPr>
          <p:cNvPr id="4" name="Slide Number Placeholder 3"/>
          <p:cNvSpPr>
            <a:spLocks noGrp="1"/>
          </p:cNvSpPr>
          <p:nvPr>
            <p:ph type="sldNum" sz="quarter" idx="10"/>
          </p:nvPr>
        </p:nvSpPr>
        <p:spPr/>
        <p:txBody>
          <a:bodyPr/>
          <a:lstStyle/>
          <a:p>
            <a:fld id="{D4A7F590-F275-42AD-B0FB-4578792617E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746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08799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00100"/>
            <a:ext cx="5486400" cy="3927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217898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300215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0100"/>
            <a:ext cx="2057400" cy="53260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00100"/>
            <a:ext cx="6019800" cy="53260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166526843"/>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514600"/>
            <a:ext cx="8229600" cy="36115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535258861"/>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15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or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52127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6593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69459"/>
            <a:ext cx="4038600" cy="3956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9459"/>
            <a:ext cx="4038600" cy="3956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305985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6945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09221"/>
            <a:ext cx="4040188" cy="3316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4" y="216945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09221"/>
            <a:ext cx="4041775" cy="33169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350265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214169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62300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00100"/>
            <a:ext cx="5111750" cy="5326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62150"/>
            <a:ext cx="3008313" cy="4164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39A7A-DA67-5047-AA03-875FBC80260B}"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dirty="0"/>
          </a:p>
        </p:txBody>
      </p:sp>
    </p:spTree>
    <p:extLst>
      <p:ext uri="{BB962C8B-B14F-4D97-AF65-F5344CB8AC3E}">
        <p14:creationId xmlns:p14="http://schemas.microsoft.com/office/powerpoint/2010/main" val="193160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01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71699"/>
            <a:ext cx="8229600" cy="39544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39A7A-DA67-5047-AA03-875FBC80260B}" type="datetimeFigureOut">
              <a:rPr lang="en-US" smtClean="0"/>
              <a:t>4/6/2018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97662-D04D-1E47-B838-317557611CF5}" type="slidenum">
              <a:rPr lang="en-US" smtClean="0"/>
              <a:t>‹#›</a:t>
            </a:fld>
            <a:endParaRPr lang="en-US" dirty="0"/>
          </a:p>
        </p:txBody>
      </p:sp>
    </p:spTree>
    <p:extLst>
      <p:ext uri="{BB962C8B-B14F-4D97-AF65-F5344CB8AC3E}">
        <p14:creationId xmlns:p14="http://schemas.microsoft.com/office/powerpoint/2010/main" val="20980571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userDrawn="1">
          <p15:clr>
            <a:srgbClr val="F26B43"/>
          </p15:clr>
        </p15:guide>
        <p15:guide id="2" orient="horz" pos="1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unomaha.edu/enrollment-management/testing-center/placement-exams/algebra-and-calculus-compass-exam.php"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67512"/>
            <a:ext cx="7772400" cy="1470025"/>
          </a:xfrm>
        </p:spPr>
        <p:txBody>
          <a:bodyPr>
            <a:noAutofit/>
          </a:bodyPr>
          <a:lstStyle/>
          <a:p>
            <a:r>
              <a:rPr lang="en-US" sz="4800" cap="small" dirty="0" smtClean="0">
                <a:latin typeface="Arial Narrow" panose="020B0606020202030204" pitchFamily="34" charset="0"/>
              </a:rPr>
              <a:t>2018 Articulation </a:t>
            </a:r>
            <a:br>
              <a:rPr lang="en-US" sz="4800" cap="small" dirty="0" smtClean="0">
                <a:latin typeface="Arial Narrow" panose="020B0606020202030204" pitchFamily="34" charset="0"/>
              </a:rPr>
            </a:br>
            <a:r>
              <a:rPr lang="en-US" sz="4800" cap="small" dirty="0" smtClean="0">
                <a:latin typeface="Arial Narrow" panose="020B0606020202030204" pitchFamily="34" charset="0"/>
              </a:rPr>
              <a:t>Conference Update</a:t>
            </a:r>
            <a:endParaRPr lang="en-US" sz="4800" cap="small" dirty="0">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524" y="-307715"/>
            <a:ext cx="6490952" cy="6490952"/>
          </a:xfrm>
          <a:prstGeom prst="rect">
            <a:avLst/>
          </a:prstGeom>
        </p:spPr>
      </p:pic>
    </p:spTree>
    <p:extLst>
      <p:ext uri="{BB962C8B-B14F-4D97-AF65-F5344CB8AC3E}">
        <p14:creationId xmlns:p14="http://schemas.microsoft.com/office/powerpoint/2010/main" val="3121336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9984" y="1767840"/>
            <a:ext cx="7139481" cy="3847207"/>
          </a:xfrm>
          <a:prstGeom prst="rect">
            <a:avLst/>
          </a:prstGeom>
        </p:spPr>
        <p:txBody>
          <a:bodyPr wrap="square">
            <a:spAutoFit/>
          </a:bodyPr>
          <a:lstStyle/>
          <a:p>
            <a:r>
              <a:rPr lang="en-US" dirty="0">
                <a:solidFill>
                  <a:schemeClr val="bg1"/>
                </a:solidFill>
              </a:rPr>
              <a:t>Will MATH 1310 (Intermediate Algebra) continue to be offered at UNO?</a:t>
            </a:r>
          </a:p>
          <a:p>
            <a:pPr lvl="1"/>
            <a:r>
              <a:rPr lang="en-US" sz="1300" dirty="0">
                <a:solidFill>
                  <a:schemeClr val="bg1"/>
                </a:solidFill>
              </a:rPr>
              <a:t>No, MATH 1310 will no longer be offered starting in the Fall of 2018.    </a:t>
            </a:r>
            <a:br>
              <a:rPr lang="en-US" sz="1300" dirty="0">
                <a:solidFill>
                  <a:schemeClr val="bg1"/>
                </a:solidFill>
              </a:rPr>
            </a:br>
            <a:r>
              <a:rPr lang="en-US" sz="1300" dirty="0">
                <a:solidFill>
                  <a:schemeClr val="bg1"/>
                </a:solidFill>
              </a:rPr>
              <a:t>Students placing into mathematics at a level below College Algebra will take a new course called MATH 1210 (Intermediate Algebra).  However, this course will not fulfill a General Education requirement, nor will the credits count towards the 120 credit hour minimum required for a degree.  This course will prepare students to be successful in the next higher level mathematics course</a:t>
            </a:r>
            <a:br>
              <a:rPr lang="en-US" sz="1300" dirty="0">
                <a:solidFill>
                  <a:schemeClr val="bg1"/>
                </a:solidFill>
              </a:rPr>
            </a:br>
            <a:endParaRPr lang="en-US" sz="1300" dirty="0">
              <a:solidFill>
                <a:schemeClr val="bg1"/>
              </a:solidFill>
            </a:endParaRPr>
          </a:p>
          <a:p>
            <a:r>
              <a:rPr lang="en-US" dirty="0">
                <a:solidFill>
                  <a:schemeClr val="bg1"/>
                </a:solidFill>
              </a:rPr>
              <a:t>Why is UNO eliminating MATH 1310 (Intermediate Algebra)</a:t>
            </a:r>
          </a:p>
          <a:p>
            <a:pPr lvl="1"/>
            <a:r>
              <a:rPr lang="en-US" sz="1400" dirty="0">
                <a:solidFill>
                  <a:schemeClr val="bg1"/>
                </a:solidFill>
              </a:rPr>
              <a:t>UNO needed to align its General Education curriculum more closely to peer institutions where College Algebra is typically the baseline mathematics requirement.     </a:t>
            </a:r>
            <a:br>
              <a:rPr lang="en-US" sz="1400" dirty="0">
                <a:solidFill>
                  <a:schemeClr val="bg1"/>
                </a:solidFill>
              </a:rPr>
            </a:br>
            <a:endParaRPr lang="en-US" sz="1400" dirty="0">
              <a:solidFill>
                <a:schemeClr val="bg1"/>
              </a:solidFill>
            </a:endParaRPr>
          </a:p>
          <a:p>
            <a:r>
              <a:rPr lang="en-US" dirty="0">
                <a:solidFill>
                  <a:schemeClr val="bg1"/>
                </a:solidFill>
              </a:rPr>
              <a:t>Will MATH 1310 (Intermediate Algebra) continue to fulfill degree plans if I took the course prior to Fall 2018?</a:t>
            </a:r>
          </a:p>
          <a:p>
            <a:pPr lvl="1"/>
            <a:r>
              <a:rPr lang="en-US" sz="1300" dirty="0">
                <a:solidFill>
                  <a:schemeClr val="bg1"/>
                </a:solidFill>
              </a:rPr>
              <a:t>Yes, MATH 1310 will continue to be allowed to fulfill degree plans for current and transfer students as the math Gen Ed course and toward the 120 credit hour requirement </a:t>
            </a:r>
            <a:r>
              <a:rPr lang="en-US" sz="1300" b="1" i="1" dirty="0">
                <a:solidFill>
                  <a:schemeClr val="bg1"/>
                </a:solidFill>
              </a:rPr>
              <a:t>if the student took the course (or its equivalent) prior to the Fall 2018 semester. </a:t>
            </a:r>
            <a:endParaRPr lang="en-US" dirty="0">
              <a:solidFill>
                <a:schemeClr val="bg1"/>
              </a:solidFill>
            </a:endParaRPr>
          </a:p>
        </p:txBody>
      </p:sp>
      <p:sp>
        <p:nvSpPr>
          <p:cNvPr id="4" name="Title 1"/>
          <p:cNvSpPr txBox="1">
            <a:spLocks/>
          </p:cNvSpPr>
          <p:nvPr/>
        </p:nvSpPr>
        <p:spPr>
          <a:xfrm>
            <a:off x="599698" y="1097280"/>
            <a:ext cx="8060055" cy="1211580"/>
          </a:xfrm>
          <a:prstGeom prst="rect">
            <a:avLst/>
          </a:prstGeom>
        </p:spPr>
        <p:txBody>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sz="3200" b="1" smtClean="0"/>
              <a:t>General Education Math Changes at UNO FAQs</a:t>
            </a:r>
            <a:br>
              <a:rPr lang="en-US" sz="3200" b="1" smtClean="0"/>
            </a:br>
            <a:endParaRPr lang="en-US" sz="3200" b="1" dirty="0"/>
          </a:p>
        </p:txBody>
      </p:sp>
    </p:spTree>
    <p:extLst>
      <p:ext uri="{BB962C8B-B14F-4D97-AF65-F5344CB8AC3E}">
        <p14:creationId xmlns:p14="http://schemas.microsoft.com/office/powerpoint/2010/main" val="121387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5490" y="2046914"/>
            <a:ext cx="6026727" cy="3847207"/>
          </a:xfrm>
          <a:prstGeom prst="rect">
            <a:avLst/>
          </a:prstGeom>
        </p:spPr>
        <p:txBody>
          <a:bodyPr wrap="square">
            <a:spAutoFit/>
          </a:bodyPr>
          <a:lstStyle/>
          <a:p>
            <a:r>
              <a:rPr lang="en-US" dirty="0">
                <a:solidFill>
                  <a:schemeClr val="bg1"/>
                </a:solidFill>
              </a:rPr>
              <a:t>What are the placement guidelines for the new Math courses?</a:t>
            </a:r>
          </a:p>
          <a:p>
            <a:pPr lvl="1"/>
            <a:r>
              <a:rPr lang="en-US" sz="1300" dirty="0">
                <a:solidFill>
                  <a:schemeClr val="bg1"/>
                </a:solidFill>
              </a:rPr>
              <a:t>These have been updated and are located on UNO’s website (</a:t>
            </a:r>
            <a:r>
              <a:rPr lang="en-US" sz="1200" u="sng" dirty="0">
                <a:solidFill>
                  <a:schemeClr val="bg1"/>
                </a:solidFill>
                <a:hlinkClick r:id="rId2"/>
              </a:rPr>
              <a:t>https://www.unomaha.edu/enrollment-management/testing-center/placement-exams/algebra-and-calculus-compass-exam.php</a:t>
            </a:r>
            <a:r>
              <a:rPr lang="en-US" sz="1200" dirty="0">
                <a:solidFill>
                  <a:schemeClr val="bg1"/>
                </a:solidFill>
              </a:rPr>
              <a:t>)</a:t>
            </a:r>
            <a:br>
              <a:rPr lang="en-US" sz="1200" dirty="0">
                <a:solidFill>
                  <a:schemeClr val="bg1"/>
                </a:solidFill>
              </a:rPr>
            </a:br>
            <a:endParaRPr lang="en-US" sz="1200" dirty="0">
              <a:solidFill>
                <a:schemeClr val="bg1"/>
              </a:solidFill>
            </a:endParaRPr>
          </a:p>
          <a:p>
            <a:r>
              <a:rPr lang="en-US" dirty="0">
                <a:solidFill>
                  <a:schemeClr val="bg1"/>
                </a:solidFill>
              </a:rPr>
              <a:t>What is the difference between MATH 1220 (College Algebra) and MATH 1120 (Mathematical and Computational Thinking)?</a:t>
            </a:r>
          </a:p>
          <a:p>
            <a:pPr lvl="1"/>
            <a:r>
              <a:rPr lang="en-US" sz="1300" dirty="0">
                <a:solidFill>
                  <a:schemeClr val="bg1"/>
                </a:solidFill>
              </a:rPr>
              <a:t>MATH 1120 embraces the visual arts to introduce students to the foundational elements of mathematical and computational thinking from which algebraic functions and corresponding functions in computer programs are reasoned. This course would not be appropriate for students whose program of study requires Pre-calculus, advanced statistics, or other courses that require MATH 1220 (College Algebra) as a pre-requisite.</a:t>
            </a:r>
            <a:endParaRPr lang="en-US" dirty="0">
              <a:solidFill>
                <a:schemeClr val="bg1"/>
              </a:solidFill>
            </a:endParaRPr>
          </a:p>
          <a:p>
            <a:pPr lvl="1"/>
            <a:endParaRPr lang="en-US" dirty="0">
              <a:solidFill>
                <a:schemeClr val="bg1"/>
              </a:solidFill>
            </a:endParaRPr>
          </a:p>
          <a:p>
            <a:endParaRPr lang="en-US" sz="2200" dirty="0">
              <a:solidFill>
                <a:schemeClr val="bg1"/>
              </a:solidFill>
            </a:endParaRPr>
          </a:p>
          <a:p>
            <a:endParaRPr lang="en-US" sz="2200" dirty="0">
              <a:solidFill>
                <a:schemeClr val="bg1"/>
              </a:solidFill>
            </a:endParaRPr>
          </a:p>
        </p:txBody>
      </p:sp>
      <p:sp>
        <p:nvSpPr>
          <p:cNvPr id="3" name="Title 1"/>
          <p:cNvSpPr txBox="1">
            <a:spLocks/>
          </p:cNvSpPr>
          <p:nvPr/>
        </p:nvSpPr>
        <p:spPr>
          <a:xfrm>
            <a:off x="407467" y="1239511"/>
            <a:ext cx="8102772" cy="1325563"/>
          </a:xfrm>
          <a:prstGeom prst="rect">
            <a:avLst/>
          </a:prstGeom>
        </p:spPr>
        <p:txBody>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sz="3200" b="1" smtClean="0"/>
              <a:t>General Education Math Changes at UNO FAQs</a:t>
            </a:r>
            <a:br>
              <a:rPr lang="en-US" sz="3200" b="1" smtClean="0"/>
            </a:br>
            <a:endParaRPr lang="en-US" sz="3200" b="1" dirty="0"/>
          </a:p>
        </p:txBody>
      </p:sp>
    </p:spTree>
    <p:extLst>
      <p:ext uri="{BB962C8B-B14F-4D97-AF65-F5344CB8AC3E}">
        <p14:creationId xmlns:p14="http://schemas.microsoft.com/office/powerpoint/2010/main" val="428020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latin typeface="Arial Narrow" panose="020B0606020202030204" pitchFamily="34" charset="0"/>
              </a:rPr>
              <a:t>Transfer Webinar</a:t>
            </a:r>
            <a:endParaRPr lang="en-US" cap="small" dirty="0">
              <a:latin typeface="Arial Narrow" panose="020B0606020202030204" pitchFamily="34" charset="0"/>
            </a:endParaRPr>
          </a:p>
        </p:txBody>
      </p:sp>
      <p:sp>
        <p:nvSpPr>
          <p:cNvPr id="3" name="Content Placeholder 2"/>
          <p:cNvSpPr>
            <a:spLocks noGrp="1"/>
          </p:cNvSpPr>
          <p:nvPr>
            <p:ph idx="1"/>
          </p:nvPr>
        </p:nvSpPr>
        <p:spPr/>
        <p:txBody>
          <a:bodyPr/>
          <a:lstStyle/>
          <a:p>
            <a:r>
              <a:rPr lang="en-US" dirty="0" smtClean="0">
                <a:latin typeface="Arial Narrow" panose="020B0606020202030204" pitchFamily="34" charset="0"/>
              </a:rPr>
              <a:t>Admitted students get e-mail invitation</a:t>
            </a:r>
          </a:p>
          <a:p>
            <a:r>
              <a:rPr lang="en-US" dirty="0" smtClean="0">
                <a:latin typeface="Arial Narrow" panose="020B0606020202030204" pitchFamily="34" charset="0"/>
              </a:rPr>
              <a:t>Review</a:t>
            </a:r>
          </a:p>
          <a:p>
            <a:pPr lvl="1"/>
            <a:r>
              <a:rPr lang="en-US" dirty="0" smtClean="0">
                <a:latin typeface="Arial Narrow" panose="020B0606020202030204" pitchFamily="34" charset="0"/>
              </a:rPr>
              <a:t>Transfer Credit Report</a:t>
            </a:r>
          </a:p>
          <a:p>
            <a:pPr lvl="1"/>
            <a:r>
              <a:rPr lang="en-US" dirty="0" smtClean="0">
                <a:latin typeface="Arial Narrow" panose="020B0606020202030204" pitchFamily="34" charset="0"/>
              </a:rPr>
              <a:t>Financial Support &amp; Scholarships</a:t>
            </a:r>
          </a:p>
          <a:p>
            <a:pPr lvl="1"/>
            <a:r>
              <a:rPr lang="en-US" dirty="0" smtClean="0">
                <a:latin typeface="Arial Narrow" panose="020B0606020202030204" pitchFamily="34" charset="0"/>
              </a:rPr>
              <a:t>Holds/next steps</a:t>
            </a:r>
          </a:p>
          <a:p>
            <a:pPr lvl="1"/>
            <a:r>
              <a:rPr lang="en-US" dirty="0" smtClean="0">
                <a:latin typeface="Arial Narrow" panose="020B0606020202030204" pitchFamily="34" charset="0"/>
              </a:rPr>
              <a:t>Support at UNO</a:t>
            </a:r>
          </a:p>
          <a:p>
            <a:endParaRPr lang="en-US" dirty="0">
              <a:latin typeface="Arial Narrow" panose="020B0606020202030204" pitchFamily="34" charset="0"/>
            </a:endParaRPr>
          </a:p>
        </p:txBody>
      </p:sp>
    </p:spTree>
    <p:extLst>
      <p:ext uri="{BB962C8B-B14F-4D97-AF65-F5344CB8AC3E}">
        <p14:creationId xmlns:p14="http://schemas.microsoft.com/office/powerpoint/2010/main" val="2058944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86"/>
            <a:ext cx="8229600" cy="880962"/>
          </a:xfrm>
        </p:spPr>
        <p:txBody>
          <a:bodyPr/>
          <a:lstStyle/>
          <a:p>
            <a:r>
              <a:rPr lang="en-US" cap="small" dirty="0" smtClean="0">
                <a:latin typeface="Arial Narrow" panose="020B0606020202030204" pitchFamily="34" charset="0"/>
              </a:rPr>
              <a:t>Transfer Success Scholarship</a:t>
            </a:r>
            <a:endParaRPr lang="en-US" cap="small" dirty="0">
              <a:latin typeface="Arial Narrow" panose="020B0606020202030204" pitchFamily="34" charset="0"/>
            </a:endParaRPr>
          </a:p>
        </p:txBody>
      </p:sp>
      <p:sp>
        <p:nvSpPr>
          <p:cNvPr id="3" name="Content Placeholder 2"/>
          <p:cNvSpPr>
            <a:spLocks noGrp="1"/>
          </p:cNvSpPr>
          <p:nvPr>
            <p:ph idx="1"/>
          </p:nvPr>
        </p:nvSpPr>
        <p:spPr>
          <a:xfrm>
            <a:off x="219205" y="1957589"/>
            <a:ext cx="8705590" cy="4900412"/>
          </a:xfrm>
        </p:spPr>
        <p:txBody>
          <a:bodyPr>
            <a:normAutofit fontScale="85000" lnSpcReduction="20000"/>
          </a:bodyPr>
          <a:lstStyle/>
          <a:p>
            <a:r>
              <a:rPr lang="en-US" dirty="0" smtClean="0">
                <a:latin typeface="Arial Narrow" panose="020B0606020202030204" pitchFamily="34" charset="0"/>
              </a:rPr>
              <a:t>$1000/year</a:t>
            </a:r>
          </a:p>
          <a:p>
            <a:r>
              <a:rPr lang="en-US" dirty="0" smtClean="0">
                <a:latin typeface="Arial Narrow" panose="020B0606020202030204" pitchFamily="34" charset="0"/>
              </a:rPr>
              <a:t>Some awards specifically for Phi Theta Kappa or Phi Theta Kappa eligible students</a:t>
            </a:r>
          </a:p>
          <a:p>
            <a:r>
              <a:rPr lang="en-US" dirty="0" smtClean="0">
                <a:latin typeface="Arial Narrow" panose="020B0606020202030204" pitchFamily="34" charset="0"/>
              </a:rPr>
              <a:t>April 15 Application Deadline</a:t>
            </a:r>
          </a:p>
          <a:p>
            <a:r>
              <a:rPr lang="en-US" dirty="0" smtClean="0">
                <a:latin typeface="Arial Narrow" panose="020B0606020202030204" pitchFamily="34" charset="0"/>
              </a:rPr>
              <a:t>Eligibility</a:t>
            </a:r>
          </a:p>
          <a:p>
            <a:pPr lvl="1"/>
            <a:r>
              <a:rPr lang="en-US" dirty="0" smtClean="0">
                <a:latin typeface="Arial Narrow" panose="020B0606020202030204" pitchFamily="34" charset="0"/>
              </a:rPr>
              <a:t>First-time UNO students with at least 12 transferable hours</a:t>
            </a:r>
          </a:p>
          <a:p>
            <a:pPr lvl="1"/>
            <a:r>
              <a:rPr lang="en-US" dirty="0" smtClean="0">
                <a:latin typeface="Arial Narrow" panose="020B0606020202030204" pitchFamily="34" charset="0"/>
              </a:rPr>
              <a:t>2.5 GPA</a:t>
            </a:r>
          </a:p>
          <a:p>
            <a:pPr lvl="1"/>
            <a:r>
              <a:rPr lang="en-US" dirty="0" smtClean="0">
                <a:latin typeface="Arial Narrow" panose="020B0606020202030204" pitchFamily="34" charset="0"/>
              </a:rPr>
              <a:t>Complete application with resume &amp; short essay</a:t>
            </a:r>
          </a:p>
          <a:p>
            <a:pPr lvl="1"/>
            <a:r>
              <a:rPr lang="en-US" dirty="0" smtClean="0">
                <a:latin typeface="Arial Narrow" panose="020B0606020202030204" pitchFamily="34" charset="0"/>
              </a:rPr>
              <a:t>Must be admitted to apply</a:t>
            </a:r>
          </a:p>
          <a:p>
            <a:r>
              <a:rPr lang="en-US" dirty="0" smtClean="0">
                <a:latin typeface="Arial Narrow" panose="020B0606020202030204" pitchFamily="34" charset="0"/>
              </a:rPr>
              <a:t>Renewal</a:t>
            </a:r>
          </a:p>
          <a:p>
            <a:pPr lvl="1"/>
            <a:r>
              <a:rPr lang="en-US" dirty="0" smtClean="0">
                <a:latin typeface="Arial Narrow" panose="020B0606020202030204" pitchFamily="34" charset="0"/>
              </a:rPr>
              <a:t>Renewable </a:t>
            </a:r>
            <a:r>
              <a:rPr lang="en-US" dirty="0">
                <a:latin typeface="Arial Narrow" panose="020B0606020202030204" pitchFamily="34" charset="0"/>
              </a:rPr>
              <a:t>for 3 years or until </a:t>
            </a:r>
            <a:r>
              <a:rPr lang="en-US" dirty="0" smtClean="0">
                <a:latin typeface="Arial Narrow" panose="020B0606020202030204" pitchFamily="34" charset="0"/>
              </a:rPr>
              <a:t>graduation</a:t>
            </a:r>
          </a:p>
          <a:p>
            <a:pPr lvl="1"/>
            <a:r>
              <a:rPr lang="en-US" dirty="0" smtClean="0">
                <a:latin typeface="Arial Narrow" panose="020B0606020202030204" pitchFamily="34" charset="0"/>
              </a:rPr>
              <a:t>3.0 GPA &amp; full-time status required for renewal</a:t>
            </a:r>
          </a:p>
        </p:txBody>
      </p:sp>
    </p:spTree>
    <p:extLst>
      <p:ext uri="{BB962C8B-B14F-4D97-AF65-F5344CB8AC3E}">
        <p14:creationId xmlns:p14="http://schemas.microsoft.com/office/powerpoint/2010/main" val="763700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78" y="895428"/>
            <a:ext cx="7886700" cy="537298"/>
          </a:xfrm>
        </p:spPr>
        <p:txBody>
          <a:bodyPr lIns="0" rIns="0">
            <a:normAutofit fontScale="90000"/>
          </a:bodyPr>
          <a:lstStyle/>
          <a:p>
            <a:r>
              <a:rPr lang="en-US" sz="3200" cap="small" dirty="0" smtClean="0">
                <a:latin typeface="Arial Narrow" panose="020B0606020202030204" pitchFamily="34" charset="0"/>
                <a:ea typeface="Arial Black" charset="0"/>
                <a:cs typeface="Arial Black" charset="0"/>
              </a:rPr>
              <a:t>Scholarships</a:t>
            </a:r>
            <a:endParaRPr lang="en-US" sz="3200" cap="small" dirty="0">
              <a:latin typeface="Arial Narrow" panose="020B0606020202030204" pitchFamily="34" charset="0"/>
              <a:ea typeface="Arial Black" charset="0"/>
              <a:cs typeface="Arial Black"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433322" y="1386840"/>
            <a:ext cx="6423660" cy="5471160"/>
          </a:xfrm>
          <a:prstGeom prst="rect">
            <a:avLst/>
          </a:prstGeom>
        </p:spPr>
      </p:pic>
    </p:spTree>
    <p:extLst>
      <p:ext uri="{BB962C8B-B14F-4D97-AF65-F5344CB8AC3E}">
        <p14:creationId xmlns:p14="http://schemas.microsoft.com/office/powerpoint/2010/main" val="87352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78" y="941148"/>
            <a:ext cx="7886700" cy="537298"/>
          </a:xfrm>
        </p:spPr>
        <p:txBody>
          <a:bodyPr lIns="0" rIns="0">
            <a:normAutofit fontScale="90000"/>
          </a:bodyPr>
          <a:lstStyle/>
          <a:p>
            <a:r>
              <a:rPr lang="en-US" sz="3200" cap="small" dirty="0" smtClean="0">
                <a:latin typeface="Arial Narrow" panose="020B0606020202030204" pitchFamily="34" charset="0"/>
                <a:ea typeface="Arial Black" charset="0"/>
                <a:cs typeface="Arial Black" charset="0"/>
              </a:rPr>
              <a:t>Scholarships</a:t>
            </a:r>
            <a:endParaRPr lang="en-US" sz="3200" cap="small" dirty="0">
              <a:latin typeface="Arial Narrow" panose="020B0606020202030204" pitchFamily="34" charset="0"/>
              <a:ea typeface="Arial Black" charset="0"/>
              <a:cs typeface="Arial Black" charset="0"/>
            </a:endParaRPr>
          </a:p>
        </p:txBody>
      </p:sp>
      <p:grpSp>
        <p:nvGrpSpPr>
          <p:cNvPr id="15" name="Group 14"/>
          <p:cNvGrpSpPr/>
          <p:nvPr/>
        </p:nvGrpSpPr>
        <p:grpSpPr>
          <a:xfrm>
            <a:off x="254261" y="1941193"/>
            <a:ext cx="8344534" cy="4423030"/>
            <a:chOff x="254261" y="1941194"/>
            <a:chExt cx="8344534" cy="4423030"/>
          </a:xfrm>
        </p:grpSpPr>
        <p:pic>
          <p:nvPicPr>
            <p:cNvPr id="7" name="Picture 6"/>
            <p:cNvPicPr>
              <a:picLocks noChangeAspect="1"/>
            </p:cNvPicPr>
            <p:nvPr/>
          </p:nvPicPr>
          <p:blipFill>
            <a:blip r:embed="rId3"/>
            <a:stretch>
              <a:fillRect/>
            </a:stretch>
          </p:blipFill>
          <p:spPr>
            <a:xfrm>
              <a:off x="254261" y="1941194"/>
              <a:ext cx="8344534" cy="4423030"/>
            </a:xfrm>
            <a:prstGeom prst="rect">
              <a:avLst/>
            </a:prstGeom>
          </p:spPr>
        </p:pic>
        <p:sp>
          <p:nvSpPr>
            <p:cNvPr id="13" name="Left Arrow 12"/>
            <p:cNvSpPr/>
            <p:nvPr/>
          </p:nvSpPr>
          <p:spPr>
            <a:xfrm>
              <a:off x="4535424" y="5054307"/>
              <a:ext cx="950976" cy="307926"/>
            </a:xfrm>
            <a:prstGeom prst="leftArrow">
              <a:avLst/>
            </a:prstGeom>
            <a:solidFill>
              <a:srgbClr val="D71920"/>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8" name="Picture 7"/>
          <p:cNvPicPr>
            <a:picLocks noChangeAspect="1"/>
          </p:cNvPicPr>
          <p:nvPr/>
        </p:nvPicPr>
        <p:blipFill rotWithShape="1">
          <a:blip r:embed="rId4"/>
          <a:srcRect l="4078" b="3746"/>
          <a:stretch/>
        </p:blipFill>
        <p:spPr>
          <a:xfrm>
            <a:off x="634781" y="1502343"/>
            <a:ext cx="7583494" cy="5300731"/>
          </a:xfrm>
          <a:prstGeom prst="rect">
            <a:avLst/>
          </a:prstGeom>
        </p:spPr>
      </p:pic>
      <p:sp>
        <p:nvSpPr>
          <p:cNvPr id="14" name="Left Arrow 13"/>
          <p:cNvSpPr/>
          <p:nvPr/>
        </p:nvSpPr>
        <p:spPr>
          <a:xfrm>
            <a:off x="3016646" y="2600744"/>
            <a:ext cx="950976" cy="307926"/>
          </a:xfrm>
          <a:prstGeom prst="leftArrow">
            <a:avLst/>
          </a:prstGeom>
          <a:solidFill>
            <a:srgbClr val="D71920"/>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7313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78" y="941148"/>
            <a:ext cx="7886700" cy="537298"/>
          </a:xfrm>
        </p:spPr>
        <p:txBody>
          <a:bodyPr lIns="0" rIns="0">
            <a:normAutofit fontScale="90000"/>
          </a:bodyPr>
          <a:lstStyle/>
          <a:p>
            <a:r>
              <a:rPr lang="en-US" sz="3200" cap="small" dirty="0" smtClean="0">
                <a:latin typeface="Arial Narrow" panose="020B0606020202030204" pitchFamily="34" charset="0"/>
                <a:ea typeface="Arial Black" charset="0"/>
                <a:cs typeface="Arial Black" charset="0"/>
              </a:rPr>
              <a:t>Scholarships</a:t>
            </a:r>
            <a:endParaRPr lang="en-US" sz="3200" cap="small" dirty="0">
              <a:latin typeface="Arial Narrow" panose="020B0606020202030204" pitchFamily="34" charset="0"/>
              <a:ea typeface="Arial Black" charset="0"/>
              <a:cs typeface="Arial Black" charset="0"/>
            </a:endParaRPr>
          </a:p>
        </p:txBody>
      </p:sp>
      <p:pic>
        <p:nvPicPr>
          <p:cNvPr id="9" name="Picture 8"/>
          <p:cNvPicPr/>
          <p:nvPr/>
        </p:nvPicPr>
        <p:blipFill>
          <a:blip r:embed="rId3"/>
          <a:stretch>
            <a:fillRect/>
          </a:stretch>
        </p:blipFill>
        <p:spPr>
          <a:xfrm>
            <a:off x="1097280" y="1478446"/>
            <a:ext cx="6858000" cy="5288280"/>
          </a:xfrm>
          <a:prstGeom prst="rect">
            <a:avLst/>
          </a:prstGeom>
        </p:spPr>
      </p:pic>
    </p:spTree>
    <p:extLst>
      <p:ext uri="{BB962C8B-B14F-4D97-AF65-F5344CB8AC3E}">
        <p14:creationId xmlns:p14="http://schemas.microsoft.com/office/powerpoint/2010/main" val="108509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974" r="6089" b="10109"/>
          <a:stretch/>
        </p:blipFill>
        <p:spPr bwMode="auto">
          <a:xfrm>
            <a:off x="4295419" y="1662545"/>
            <a:ext cx="4187536" cy="2575223"/>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4295419" y="3338262"/>
            <a:ext cx="4464118" cy="3136329"/>
          </a:xfrm>
          <a:prstGeom prst="rect">
            <a:avLst/>
          </a:prstGeom>
          <a:ln>
            <a:solidFill>
              <a:schemeClr val="tx1"/>
            </a:solidFill>
          </a:ln>
        </p:spPr>
      </p:pic>
      <p:sp>
        <p:nvSpPr>
          <p:cNvPr id="6" name="Title 5"/>
          <p:cNvSpPr>
            <a:spLocks noGrp="1"/>
          </p:cNvSpPr>
          <p:nvPr>
            <p:ph type="title"/>
          </p:nvPr>
        </p:nvSpPr>
        <p:spPr/>
        <p:txBody>
          <a:bodyPr lIns="0" rIns="0">
            <a:noAutofit/>
          </a:bodyPr>
          <a:lstStyle/>
          <a:p>
            <a:r>
              <a:rPr lang="en-US" sz="4000" cap="small" dirty="0" smtClean="0">
                <a:latin typeface="Arial Narrow" panose="020B0606020202030204" pitchFamily="34" charset="0"/>
                <a:ea typeface="Arial Black" charset="0"/>
                <a:cs typeface="Arial Black" charset="0"/>
              </a:rPr>
              <a:t>Enrollment Deposit</a:t>
            </a:r>
            <a:endParaRPr lang="en-US" sz="4000" cap="small" dirty="0">
              <a:latin typeface="Arial Narrow" panose="020B0606020202030204" pitchFamily="34" charset="0"/>
              <a:ea typeface="Arial Black" charset="0"/>
              <a:cs typeface="Arial Black" charset="0"/>
            </a:endParaRPr>
          </a:p>
        </p:txBody>
      </p:sp>
      <p:sp>
        <p:nvSpPr>
          <p:cNvPr id="4" name="Content Placeholder 3"/>
          <p:cNvSpPr>
            <a:spLocks noGrp="1"/>
          </p:cNvSpPr>
          <p:nvPr>
            <p:ph sz="half" idx="1"/>
          </p:nvPr>
        </p:nvSpPr>
        <p:spPr>
          <a:xfrm>
            <a:off x="329184" y="1943100"/>
            <a:ext cx="4038600" cy="4531491"/>
          </a:xfrm>
        </p:spPr>
        <p:txBody>
          <a:bodyPr>
            <a:normAutofit lnSpcReduction="10000"/>
          </a:bodyPr>
          <a:lstStyle/>
          <a:p>
            <a:r>
              <a:rPr lang="en-US" dirty="0" smtClean="0">
                <a:latin typeface="Arial Narrow" panose="020B0606020202030204" pitchFamily="34" charset="0"/>
              </a:rPr>
              <a:t>$100 deposit</a:t>
            </a:r>
          </a:p>
          <a:p>
            <a:r>
              <a:rPr lang="en-US" dirty="0" smtClean="0">
                <a:latin typeface="Arial Narrow" panose="020B0606020202030204" pitchFamily="34" charset="0"/>
              </a:rPr>
              <a:t>Goes towards first bill</a:t>
            </a:r>
          </a:p>
          <a:p>
            <a:r>
              <a:rPr lang="en-US" dirty="0" smtClean="0">
                <a:latin typeface="Arial Narrow" panose="020B0606020202030204" pitchFamily="34" charset="0"/>
              </a:rPr>
              <a:t>Reserves </a:t>
            </a:r>
            <a:r>
              <a:rPr lang="en-US" dirty="0">
                <a:latin typeface="Arial Narrow" panose="020B0606020202030204" pitchFamily="34" charset="0"/>
              </a:rPr>
              <a:t>their space in the upcoming </a:t>
            </a:r>
            <a:r>
              <a:rPr lang="en-US" dirty="0" smtClean="0">
                <a:latin typeface="Arial Narrow" panose="020B0606020202030204" pitchFamily="34" charset="0"/>
              </a:rPr>
              <a:t>class</a:t>
            </a:r>
          </a:p>
          <a:p>
            <a:r>
              <a:rPr lang="en-US" dirty="0" smtClean="0">
                <a:latin typeface="Arial Narrow" panose="020B0606020202030204" pitchFamily="34" charset="0"/>
              </a:rPr>
              <a:t>Due by May 1</a:t>
            </a:r>
          </a:p>
          <a:p>
            <a:pPr lvl="1"/>
            <a:r>
              <a:rPr lang="en-US" dirty="0" smtClean="0">
                <a:latin typeface="Arial Narrow" panose="020B0606020202030204" pitchFamily="34" charset="0"/>
              </a:rPr>
              <a:t>Students applying/admitted afterwards should still pay</a:t>
            </a:r>
            <a:endParaRPr lang="en-US" dirty="0">
              <a:latin typeface="Arial Narrow" panose="020B0606020202030204" pitchFamily="34" charset="0"/>
            </a:endParaRPr>
          </a:p>
          <a:p>
            <a:r>
              <a:rPr lang="en-US" dirty="0" smtClean="0">
                <a:latin typeface="Arial Narrow" panose="020B0606020202030204" pitchFamily="34" charset="0"/>
              </a:rPr>
              <a:t>Contact admissions representative for waiver options</a:t>
            </a: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5" name="Content Placeholder 4"/>
          <p:cNvSpPr>
            <a:spLocks noGrp="1"/>
          </p:cNvSpPr>
          <p:nvPr>
            <p:ph sz="half" idx="2"/>
          </p:nvPr>
        </p:nvSpPr>
        <p:spPr/>
        <p:txBody>
          <a:bodyPr>
            <a:normAutofit lnSpcReduction="10000"/>
          </a:bodyPr>
          <a:lstStyle/>
          <a:p>
            <a:endParaRPr lang="en-US" dirty="0"/>
          </a:p>
        </p:txBody>
      </p:sp>
    </p:spTree>
    <p:extLst>
      <p:ext uri="{BB962C8B-B14F-4D97-AF65-F5344CB8AC3E}">
        <p14:creationId xmlns:p14="http://schemas.microsoft.com/office/powerpoint/2010/main" val="41237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1722"/>
            <a:ext cx="8229600" cy="1143000"/>
          </a:xfrm>
        </p:spPr>
        <p:txBody>
          <a:bodyPr/>
          <a:lstStyle/>
          <a:p>
            <a:r>
              <a:rPr lang="en-US" cap="small" dirty="0" smtClean="0">
                <a:latin typeface="Arial Narrow" panose="020B0606020202030204" pitchFamily="34" charset="0"/>
              </a:rPr>
              <a:t>Transfer Student Orientation</a:t>
            </a:r>
            <a:endParaRPr lang="en-US" cap="small" dirty="0">
              <a:latin typeface="Arial Narrow" panose="020B0606020202030204" pitchFamily="34" charset="0"/>
            </a:endParaRPr>
          </a:p>
        </p:txBody>
      </p:sp>
      <p:sp>
        <p:nvSpPr>
          <p:cNvPr id="3" name="Content Placeholder 2"/>
          <p:cNvSpPr>
            <a:spLocks noGrp="1"/>
          </p:cNvSpPr>
          <p:nvPr>
            <p:ph idx="1"/>
          </p:nvPr>
        </p:nvSpPr>
        <p:spPr>
          <a:xfrm>
            <a:off x="1013691" y="2424940"/>
            <a:ext cx="7116618" cy="4689865"/>
          </a:xfrm>
        </p:spPr>
        <p:txBody>
          <a:bodyPr>
            <a:normAutofit/>
          </a:bodyPr>
          <a:lstStyle/>
          <a:p>
            <a:r>
              <a:rPr lang="en-US" sz="2800" dirty="0">
                <a:latin typeface="Arial Narrow" panose="020B0606020202030204" pitchFamily="34" charset="0"/>
                <a:cs typeface="Helvetica" panose="020B0604020202020204" pitchFamily="34" charset="0"/>
              </a:rPr>
              <a:t>All transfer students are eligible for online </a:t>
            </a:r>
            <a:r>
              <a:rPr lang="en-US" sz="2800" dirty="0" smtClean="0">
                <a:latin typeface="Arial Narrow" panose="020B0606020202030204" pitchFamily="34" charset="0"/>
                <a:cs typeface="Helvetica" panose="020B0604020202020204" pitchFamily="34" charset="0"/>
              </a:rPr>
              <a:t>orientation</a:t>
            </a:r>
          </a:p>
          <a:p>
            <a:pPr lvl="1"/>
            <a:r>
              <a:rPr lang="en-US" sz="2400" dirty="0">
                <a:latin typeface="Arial Narrow" panose="020B0606020202030204" pitchFamily="34" charset="0"/>
                <a:cs typeface="Helvetica" panose="020B0604020202020204" pitchFamily="34" charset="0"/>
              </a:rPr>
              <a:t>May say August date when signing up – last day to </a:t>
            </a:r>
            <a:r>
              <a:rPr lang="en-US" sz="2400" dirty="0" smtClean="0">
                <a:latin typeface="Arial Narrow" panose="020B0606020202030204" pitchFamily="34" charset="0"/>
                <a:cs typeface="Helvetica" panose="020B0604020202020204" pitchFamily="34" charset="0"/>
              </a:rPr>
              <a:t>complete</a:t>
            </a:r>
          </a:p>
          <a:p>
            <a:r>
              <a:rPr lang="en-US" sz="2800" dirty="0" smtClean="0">
                <a:latin typeface="Arial Narrow" panose="020B0606020202030204" pitchFamily="34" charset="0"/>
                <a:cs typeface="Helvetica" panose="020B0604020202020204" pitchFamily="34" charset="0"/>
              </a:rPr>
              <a:t>Students are responsible for setting up academic advising</a:t>
            </a:r>
          </a:p>
          <a:p>
            <a:r>
              <a:rPr lang="en-US" sz="2800" dirty="0" smtClean="0">
                <a:latin typeface="Arial Narrow" panose="020B0606020202030204" pitchFamily="34" charset="0"/>
                <a:cs typeface="Helvetica" panose="020B0604020202020204" pitchFamily="34" charset="0"/>
              </a:rPr>
              <a:t>Transfer students are encouraged to visit campus</a:t>
            </a:r>
            <a:endParaRPr lang="en-US" sz="2800" dirty="0">
              <a:latin typeface="Arial Narrow" panose="020B0606020202030204" pitchFamily="34" charset="0"/>
              <a:cs typeface="Helvetica" panose="020B0604020202020204" pitchFamily="34" charset="0"/>
            </a:endParaRPr>
          </a:p>
        </p:txBody>
      </p:sp>
    </p:spTree>
    <p:extLst>
      <p:ext uri="{BB962C8B-B14F-4D97-AF65-F5344CB8AC3E}">
        <p14:creationId xmlns:p14="http://schemas.microsoft.com/office/powerpoint/2010/main" val="70427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337"/>
            <a:ext cx="8229600" cy="1143000"/>
          </a:xfrm>
        </p:spPr>
        <p:txBody>
          <a:bodyPr/>
          <a:lstStyle/>
          <a:p>
            <a:r>
              <a:rPr lang="en-US" cap="small" dirty="0" smtClean="0">
                <a:latin typeface="Arial Narrow" panose="020B0606020202030204" pitchFamily="34" charset="0"/>
              </a:rPr>
              <a:t>Transfer Student Visits</a:t>
            </a:r>
            <a:endParaRPr lang="en-US" cap="small" dirty="0">
              <a:latin typeface="Arial Narrow" panose="020B0606020202030204" pitchFamily="34" charset="0"/>
            </a:endParaRPr>
          </a:p>
        </p:txBody>
      </p:sp>
      <p:sp>
        <p:nvSpPr>
          <p:cNvPr id="3" name="Content Placeholder 2"/>
          <p:cNvSpPr>
            <a:spLocks noGrp="1"/>
          </p:cNvSpPr>
          <p:nvPr>
            <p:ph idx="1"/>
          </p:nvPr>
        </p:nvSpPr>
        <p:spPr>
          <a:xfrm>
            <a:off x="146649" y="2175093"/>
            <a:ext cx="8229600" cy="3974833"/>
          </a:xfrm>
        </p:spPr>
        <p:txBody>
          <a:bodyPr>
            <a:normAutofit/>
          </a:bodyPr>
          <a:lstStyle/>
          <a:p>
            <a:r>
              <a:rPr lang="en-US" dirty="0" smtClean="0">
                <a:latin typeface="Arial Narrow" panose="020B0606020202030204" pitchFamily="34" charset="0"/>
              </a:rPr>
              <a:t>UNO Transfer Days</a:t>
            </a:r>
          </a:p>
          <a:p>
            <a:r>
              <a:rPr lang="en-US" dirty="0" smtClean="0">
                <a:latin typeface="Arial Narrow" panose="020B0606020202030204" pitchFamily="34" charset="0"/>
              </a:rPr>
              <a:t>Daily Campus Visits</a:t>
            </a:r>
          </a:p>
          <a:p>
            <a:r>
              <a:rPr lang="en-US" dirty="0" smtClean="0">
                <a:latin typeface="Arial Narrow" panose="020B0606020202030204" pitchFamily="34" charset="0"/>
              </a:rPr>
              <a:t>Group Visits</a:t>
            </a:r>
          </a:p>
          <a:p>
            <a:r>
              <a:rPr lang="en-US" dirty="0">
                <a:latin typeface="Arial Narrow" panose="020B0606020202030204" pitchFamily="34" charset="0"/>
              </a:rPr>
              <a:t>Individual </a:t>
            </a:r>
            <a:r>
              <a:rPr lang="en-US" dirty="0" smtClean="0">
                <a:latin typeface="Arial Narrow" panose="020B0606020202030204" pitchFamily="34" charset="0"/>
              </a:rPr>
              <a:t>Meetings</a:t>
            </a:r>
            <a:br>
              <a:rPr lang="en-US" dirty="0" smtClean="0">
                <a:latin typeface="Arial Narrow" panose="020B0606020202030204" pitchFamily="34" charset="0"/>
              </a:rPr>
            </a:br>
            <a:r>
              <a:rPr lang="en-US" dirty="0" smtClean="0">
                <a:latin typeface="Arial Narrow" panose="020B0606020202030204" pitchFamily="34" charset="0"/>
              </a:rPr>
              <a:t>with Admissions</a:t>
            </a:r>
            <a:endParaRPr lang="en-US" dirty="0">
              <a:latin typeface="Arial Narrow" panose="020B060602020203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975" r="3898"/>
          <a:stretch/>
        </p:blipFill>
        <p:spPr>
          <a:xfrm>
            <a:off x="4335654" y="2459356"/>
            <a:ext cx="4761963" cy="3205137"/>
          </a:xfrm>
          <a:prstGeom prst="rect">
            <a:avLst/>
          </a:prstGeom>
        </p:spPr>
      </p:pic>
    </p:spTree>
    <p:extLst>
      <p:ext uri="{BB962C8B-B14F-4D97-AF65-F5344CB8AC3E}">
        <p14:creationId xmlns:p14="http://schemas.microsoft.com/office/powerpoint/2010/main" val="52883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624"/>
            <a:ext cx="8229600" cy="820814"/>
          </a:xfrm>
        </p:spPr>
        <p:txBody>
          <a:bodyPr/>
          <a:lstStyle/>
          <a:p>
            <a:r>
              <a:rPr lang="en-US" cap="small" dirty="0" smtClean="0">
                <a:solidFill>
                  <a:schemeClr val="bg1"/>
                </a:solidFill>
                <a:latin typeface="Arial Narrow" panose="020B0606020202030204" pitchFamily="34" charset="0"/>
              </a:rPr>
              <a:t>Fall 2017 Enrollment Update</a:t>
            </a:r>
            <a:endParaRPr lang="en-US" cap="small" dirty="0">
              <a:solidFill>
                <a:schemeClr val="bg1"/>
              </a:solidFill>
              <a:latin typeface="Arial Narrow" panose="020B0606020202030204" pitchFamily="34" charset="0"/>
            </a:endParaRPr>
          </a:p>
        </p:txBody>
      </p:sp>
      <p:sp>
        <p:nvSpPr>
          <p:cNvPr id="3" name="Content Placeholder 2"/>
          <p:cNvSpPr>
            <a:spLocks noGrp="1"/>
          </p:cNvSpPr>
          <p:nvPr>
            <p:ph sz="half" idx="1"/>
          </p:nvPr>
        </p:nvSpPr>
        <p:spPr>
          <a:xfrm>
            <a:off x="319179" y="2156603"/>
            <a:ext cx="3926456" cy="3969559"/>
          </a:xfrm>
        </p:spPr>
        <p:txBody>
          <a:bodyPr>
            <a:noAutofit/>
          </a:bodyPr>
          <a:lstStyle/>
          <a:p>
            <a:r>
              <a:rPr lang="en-US" dirty="0" smtClean="0">
                <a:latin typeface="Arial Narrow" panose="020B0606020202030204" pitchFamily="34" charset="0"/>
              </a:rPr>
              <a:t>1,251 </a:t>
            </a:r>
            <a:r>
              <a:rPr lang="en-US" dirty="0">
                <a:latin typeface="Arial Narrow" panose="020B0606020202030204" pitchFamily="34" charset="0"/>
              </a:rPr>
              <a:t>new transfer </a:t>
            </a:r>
            <a:r>
              <a:rPr lang="en-US" dirty="0" smtClean="0">
                <a:latin typeface="Arial Narrow" panose="020B0606020202030204" pitchFamily="34" charset="0"/>
              </a:rPr>
              <a:t>students</a:t>
            </a:r>
          </a:p>
          <a:p>
            <a:pPr lvl="1"/>
            <a:r>
              <a:rPr lang="en-US" dirty="0" smtClean="0">
                <a:latin typeface="Arial Narrow" panose="020B0606020202030204" pitchFamily="34" charset="0"/>
              </a:rPr>
              <a:t>8.1% increase of underrepresented students</a:t>
            </a:r>
            <a:endParaRPr lang="en-US" dirty="0">
              <a:latin typeface="Arial Narrow" panose="020B0606020202030204" pitchFamily="34" charset="0"/>
            </a:endParaRPr>
          </a:p>
          <a:p>
            <a:r>
              <a:rPr lang="en-US" dirty="0" smtClean="0">
                <a:latin typeface="Arial Narrow" panose="020B0606020202030204" pitchFamily="34" charset="0"/>
              </a:rPr>
              <a:t>12,624 </a:t>
            </a:r>
            <a:r>
              <a:rPr lang="en-US" dirty="0">
                <a:latin typeface="Arial Narrow" panose="020B0606020202030204" pitchFamily="34" charset="0"/>
              </a:rPr>
              <a:t>total undergraduate students</a:t>
            </a:r>
          </a:p>
          <a:p>
            <a:r>
              <a:rPr lang="en-US" dirty="0" smtClean="0">
                <a:latin typeface="Arial Narrow" panose="020B0606020202030204" pitchFamily="34" charset="0"/>
              </a:rPr>
              <a:t>15,731 </a:t>
            </a:r>
            <a:r>
              <a:rPr lang="en-US" dirty="0">
                <a:latin typeface="Arial Narrow" panose="020B0606020202030204" pitchFamily="34" charset="0"/>
              </a:rPr>
              <a:t>total UNO students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635" y="2408349"/>
            <a:ext cx="4760140" cy="3173426"/>
          </a:xfrm>
          <a:prstGeom prst="rect">
            <a:avLst/>
          </a:prstGeom>
        </p:spPr>
      </p:pic>
    </p:spTree>
    <p:extLst>
      <p:ext uri="{BB962C8B-B14F-4D97-AF65-F5344CB8AC3E}">
        <p14:creationId xmlns:p14="http://schemas.microsoft.com/office/powerpoint/2010/main" val="334518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05786" y="6258317"/>
            <a:ext cx="6932428" cy="338554"/>
          </a:xfrm>
          <a:prstGeom prst="rect">
            <a:avLst/>
          </a:prstGeom>
          <a:noFill/>
        </p:spPr>
        <p:txBody>
          <a:bodyPr wrap="square" rtlCol="0">
            <a:spAutoFit/>
          </a:bodyPr>
          <a:lstStyle/>
          <a:p>
            <a:pPr algn="ctr"/>
            <a:r>
              <a:rPr lang="en-US" sz="800" dirty="0">
                <a:solidFill>
                  <a:schemeClr val="bg1">
                    <a:lumMod val="75000"/>
                  </a:schemeClr>
                </a:solidFill>
                <a:latin typeface="Arial" charset="0"/>
                <a:ea typeface="Arial" charset="0"/>
                <a:cs typeface="Arial" charset="0"/>
              </a:rPr>
              <a:t>The University of Nebraska does not discriminate based on race, color, ethnicity, national origin, sex, pregnancy, sexual orientation, gender identity, religion, disability, age, genetic information, veteran status, marital status, and/or political affiliation in its programs, activities, or employment.</a:t>
            </a:r>
          </a:p>
        </p:txBody>
      </p:sp>
    </p:spTree>
    <p:extLst>
      <p:ext uri="{BB962C8B-B14F-4D97-AF65-F5344CB8AC3E}">
        <p14:creationId xmlns:p14="http://schemas.microsoft.com/office/powerpoint/2010/main" val="28146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660"/>
            <a:ext cx="8229600" cy="1143000"/>
          </a:xfrm>
        </p:spPr>
        <p:txBody>
          <a:bodyPr/>
          <a:lstStyle/>
          <a:p>
            <a:r>
              <a:rPr lang="en-US" cap="small" dirty="0" smtClean="0">
                <a:latin typeface="Arial Narrow" panose="020B0606020202030204" pitchFamily="34" charset="0"/>
              </a:rPr>
              <a:t>Scott Crossing</a:t>
            </a:r>
            <a:endParaRPr lang="en-US" cap="small" dirty="0">
              <a:latin typeface="Arial Narrow" panose="020B0606020202030204" pitchFamily="34" charset="0"/>
            </a:endParaRPr>
          </a:p>
        </p:txBody>
      </p:sp>
      <p:cxnSp>
        <p:nvCxnSpPr>
          <p:cNvPr id="13" name="Straight Connector 12"/>
          <p:cNvCxnSpPr/>
          <p:nvPr/>
        </p:nvCxnSpPr>
        <p:spPr>
          <a:xfrm>
            <a:off x="0" y="1698681"/>
            <a:ext cx="914400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10" y="1851660"/>
            <a:ext cx="7289180" cy="4856416"/>
          </a:xfrm>
          <a:prstGeom prst="rect">
            <a:avLst/>
          </a:prstGeom>
        </p:spPr>
      </p:pic>
    </p:spTree>
    <p:extLst>
      <p:ext uri="{BB962C8B-B14F-4D97-AF65-F5344CB8AC3E}">
        <p14:creationId xmlns:p14="http://schemas.microsoft.com/office/powerpoint/2010/main" val="3139379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886"/>
            <a:ext cx="8229600" cy="1143000"/>
          </a:xfrm>
        </p:spPr>
        <p:txBody>
          <a:bodyPr/>
          <a:lstStyle/>
          <a:p>
            <a:r>
              <a:rPr lang="en-US" cap="small" dirty="0" smtClean="0">
                <a:latin typeface="Arial Narrow" panose="020B0606020202030204" pitchFamily="34" charset="0"/>
              </a:rPr>
              <a:t>Scott Campus Parking Garage</a:t>
            </a:r>
            <a:endParaRPr lang="en-US" cap="small" dirty="0">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09" y="4014988"/>
            <a:ext cx="4692073" cy="26392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482" y="2056879"/>
            <a:ext cx="4061263" cy="1958109"/>
          </a:xfrm>
          <a:prstGeom prst="rect">
            <a:avLst/>
          </a:prstGeom>
        </p:spPr>
      </p:pic>
    </p:spTree>
    <p:extLst>
      <p:ext uri="{BB962C8B-B14F-4D97-AF65-F5344CB8AC3E}">
        <p14:creationId xmlns:p14="http://schemas.microsoft.com/office/powerpoint/2010/main" val="2071954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374"/>
            <a:ext cx="8229600" cy="1143000"/>
          </a:xfrm>
        </p:spPr>
        <p:txBody>
          <a:bodyPr/>
          <a:lstStyle/>
          <a:p>
            <a:r>
              <a:rPr lang="en-US" cap="small" dirty="0" smtClean="0">
                <a:latin typeface="Arial Narrow" panose="020B0606020202030204" pitchFamily="34" charset="0"/>
              </a:rPr>
              <a:t>Maverick Landing</a:t>
            </a:r>
            <a:endParaRPr lang="en-US" cap="small" dirty="0">
              <a:latin typeface="Arial Narrow" panose="020B0606020202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412" y="1832922"/>
            <a:ext cx="7123176" cy="4748784"/>
          </a:xfrm>
          <a:prstGeom prst="rect">
            <a:avLst/>
          </a:prstGeom>
        </p:spPr>
      </p:pic>
    </p:spTree>
    <p:extLst>
      <p:ext uri="{BB962C8B-B14F-4D97-AF65-F5344CB8AC3E}">
        <p14:creationId xmlns:p14="http://schemas.microsoft.com/office/powerpoint/2010/main" val="1322622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latin typeface="Arial Narrow" panose="020B0606020202030204" pitchFamily="34" charset="0"/>
              </a:rPr>
              <a:t>Strauss Performing Arts Center</a:t>
            </a:r>
            <a:endParaRPr lang="en-US" cap="small" dirty="0">
              <a:latin typeface="Arial Narrow" panose="020B06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356" y="2286000"/>
            <a:ext cx="6495288" cy="4327486"/>
          </a:xfrm>
          <a:prstGeom prst="rect">
            <a:avLst/>
          </a:prstGeom>
        </p:spPr>
      </p:pic>
    </p:spTree>
    <p:extLst>
      <p:ext uri="{BB962C8B-B14F-4D97-AF65-F5344CB8AC3E}">
        <p14:creationId xmlns:p14="http://schemas.microsoft.com/office/powerpoint/2010/main" val="61214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71" y="704088"/>
            <a:ext cx="8229600" cy="1143000"/>
          </a:xfrm>
        </p:spPr>
        <p:txBody>
          <a:bodyPr/>
          <a:lstStyle/>
          <a:p>
            <a:r>
              <a:rPr lang="en-US" cap="small" dirty="0" smtClean="0">
                <a:latin typeface="Arial Narrow" panose="020B0606020202030204" pitchFamily="34" charset="0"/>
              </a:rPr>
              <a:t>Program Name Change</a:t>
            </a:r>
            <a:endParaRPr lang="en-US" cap="small" dirty="0">
              <a:latin typeface="Arial Narrow" panose="020B0606020202030204" pitchFamily="34" charset="0"/>
            </a:endParaRPr>
          </a:p>
        </p:txBody>
      </p:sp>
      <p:sp>
        <p:nvSpPr>
          <p:cNvPr id="3" name="TextBox 2"/>
          <p:cNvSpPr txBox="1"/>
          <p:nvPr/>
        </p:nvSpPr>
        <p:spPr>
          <a:xfrm>
            <a:off x="524383" y="2281567"/>
            <a:ext cx="4380126" cy="3539430"/>
          </a:xfrm>
          <a:prstGeom prst="rect">
            <a:avLst/>
          </a:prstGeom>
          <a:noFill/>
        </p:spPr>
        <p:txBody>
          <a:bodyPr wrap="square" rtlCol="0">
            <a:spAutoFit/>
          </a:bodyPr>
          <a:lstStyle/>
          <a:p>
            <a:pPr algn="ctr"/>
            <a:r>
              <a:rPr lang="en-US" sz="3200" dirty="0" smtClean="0">
                <a:solidFill>
                  <a:schemeClr val="bg1"/>
                </a:solidFill>
              </a:rPr>
              <a:t>Bachelor of General Studies</a:t>
            </a:r>
          </a:p>
          <a:p>
            <a:pPr algn="ctr"/>
            <a:endParaRPr lang="en-US" sz="3200" dirty="0">
              <a:solidFill>
                <a:schemeClr val="bg1"/>
              </a:solidFill>
            </a:endParaRPr>
          </a:p>
          <a:p>
            <a:pPr algn="ctr"/>
            <a:r>
              <a:rPr lang="en-US" sz="3200" dirty="0" smtClean="0">
                <a:solidFill>
                  <a:schemeClr val="bg1"/>
                </a:solidFill>
              </a:rPr>
              <a:t>To</a:t>
            </a:r>
          </a:p>
          <a:p>
            <a:pPr algn="ctr"/>
            <a:endParaRPr lang="en-US" sz="3200" dirty="0">
              <a:solidFill>
                <a:schemeClr val="bg1"/>
              </a:solidFill>
            </a:endParaRPr>
          </a:p>
          <a:p>
            <a:pPr algn="ctr"/>
            <a:r>
              <a:rPr lang="en-US" sz="3200" dirty="0" smtClean="0">
                <a:solidFill>
                  <a:schemeClr val="bg1"/>
                </a:solidFill>
              </a:rPr>
              <a:t>Bachelor of Multidisciplinary Studies </a:t>
            </a:r>
            <a:endParaRPr lang="en-US" sz="3200" dirty="0">
              <a:solidFill>
                <a:schemeClr val="bg1"/>
              </a:solidFill>
            </a:endParaRPr>
          </a:p>
        </p:txBody>
      </p:sp>
      <p:cxnSp>
        <p:nvCxnSpPr>
          <p:cNvPr id="5" name="Straight Connector 4"/>
          <p:cNvCxnSpPr/>
          <p:nvPr/>
        </p:nvCxnSpPr>
        <p:spPr>
          <a:xfrm>
            <a:off x="5163127" y="2105891"/>
            <a:ext cx="36946" cy="431338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61891" y="2712454"/>
            <a:ext cx="2828671" cy="2677656"/>
          </a:xfrm>
          <a:prstGeom prst="rect">
            <a:avLst/>
          </a:prstGeom>
          <a:noFill/>
        </p:spPr>
        <p:txBody>
          <a:bodyPr wrap="square" rtlCol="0">
            <a:spAutoFit/>
          </a:bodyPr>
          <a:lstStyle/>
          <a:p>
            <a:pPr marL="285750" indent="-285750">
              <a:buFontTx/>
              <a:buChar char="-"/>
            </a:pPr>
            <a:r>
              <a:rPr lang="en-US" sz="2800" dirty="0" smtClean="0">
                <a:solidFill>
                  <a:schemeClr val="bg1"/>
                </a:solidFill>
              </a:rPr>
              <a:t>50+ areas of concentration</a:t>
            </a:r>
          </a:p>
          <a:p>
            <a:pPr marL="285750" indent="-285750">
              <a:buFontTx/>
              <a:buChar char="-"/>
            </a:pPr>
            <a:r>
              <a:rPr lang="en-US" sz="2800" dirty="0" smtClean="0">
                <a:solidFill>
                  <a:schemeClr val="bg1"/>
                </a:solidFill>
              </a:rPr>
              <a:t>Online degree audit</a:t>
            </a:r>
          </a:p>
          <a:p>
            <a:pPr marL="285750" indent="-285750">
              <a:buFontTx/>
              <a:buChar char="-"/>
            </a:pPr>
            <a:r>
              <a:rPr lang="en-US" sz="2800" dirty="0" smtClean="0">
                <a:solidFill>
                  <a:schemeClr val="bg1"/>
                </a:solidFill>
              </a:rPr>
              <a:t>Many online concentrations</a:t>
            </a:r>
            <a:endParaRPr lang="en-US" sz="2800" dirty="0">
              <a:solidFill>
                <a:schemeClr val="bg1"/>
              </a:solidFill>
            </a:endParaRPr>
          </a:p>
        </p:txBody>
      </p:sp>
    </p:spTree>
    <p:extLst>
      <p:ext uri="{BB962C8B-B14F-4D97-AF65-F5344CB8AC3E}">
        <p14:creationId xmlns:p14="http://schemas.microsoft.com/office/powerpoint/2010/main" val="51657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24165" y="2062942"/>
            <a:ext cx="8047180" cy="466820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There are 3 main components of UNO’s General Education Curriculum</a:t>
            </a:r>
            <a:br>
              <a:rPr lang="en-US" dirty="0" smtClean="0"/>
            </a:br>
            <a:endParaRPr lang="en-US" dirty="0" smtClean="0"/>
          </a:p>
          <a:p>
            <a:pPr lvl="1"/>
            <a:r>
              <a:rPr lang="en-US" dirty="0" smtClean="0"/>
              <a:t>Fundamental Academic Skills (15 credits)</a:t>
            </a:r>
          </a:p>
          <a:p>
            <a:pPr lvl="2"/>
            <a:r>
              <a:rPr lang="en-US" dirty="0" smtClean="0"/>
              <a:t>Includes Composition (9 credits), Public Speaking (3 credits), and Mathematics (3 credits)</a:t>
            </a:r>
            <a:br>
              <a:rPr lang="en-US" dirty="0" smtClean="0"/>
            </a:br>
            <a:endParaRPr lang="en-US" dirty="0" smtClean="0"/>
          </a:p>
          <a:p>
            <a:pPr lvl="1"/>
            <a:r>
              <a:rPr lang="en-US" dirty="0" smtClean="0"/>
              <a:t>Distribution Requirements (25 credits)</a:t>
            </a:r>
          </a:p>
          <a:p>
            <a:pPr lvl="2"/>
            <a:r>
              <a:rPr lang="en-US" dirty="0" smtClean="0"/>
              <a:t>Natural Science (7 credits representing two disciplines with at least one lab course)</a:t>
            </a:r>
          </a:p>
          <a:p>
            <a:pPr lvl="2"/>
            <a:r>
              <a:rPr lang="en-US" dirty="0" smtClean="0"/>
              <a:t>Social Sciences (9 credits representing at least two disciplines)</a:t>
            </a:r>
          </a:p>
          <a:p>
            <a:pPr lvl="2"/>
            <a:r>
              <a:rPr lang="en-US" dirty="0" smtClean="0"/>
              <a:t>Humanities/Fine Arts (9 credits representing at least two disciplines)</a:t>
            </a:r>
            <a:br>
              <a:rPr lang="en-US" dirty="0" smtClean="0"/>
            </a:br>
            <a:endParaRPr lang="en-US" dirty="0" smtClean="0"/>
          </a:p>
          <a:p>
            <a:pPr lvl="1"/>
            <a:r>
              <a:rPr lang="en-US" dirty="0" smtClean="0"/>
              <a:t>Diversity (6 credits)</a:t>
            </a:r>
          </a:p>
          <a:p>
            <a:pPr lvl="2"/>
            <a:r>
              <a:rPr lang="en-US" dirty="0" smtClean="0"/>
              <a:t>U.S. Diversity (3 credits)</a:t>
            </a:r>
          </a:p>
          <a:p>
            <a:pPr lvl="2"/>
            <a:r>
              <a:rPr lang="en-US" dirty="0" smtClean="0"/>
              <a:t>Global Diversity (3 credits)</a:t>
            </a:r>
            <a:endParaRPr lang="en-US" dirty="0"/>
          </a:p>
        </p:txBody>
      </p:sp>
      <p:sp>
        <p:nvSpPr>
          <p:cNvPr id="4" name="Title 1"/>
          <p:cNvSpPr txBox="1">
            <a:spLocks/>
          </p:cNvSpPr>
          <p:nvPr/>
        </p:nvSpPr>
        <p:spPr>
          <a:xfrm>
            <a:off x="524165" y="1191490"/>
            <a:ext cx="8037943" cy="600797"/>
          </a:xfrm>
          <a:prstGeom prst="rect">
            <a:avLst/>
          </a:prstGeom>
        </p:spPr>
        <p:txBody>
          <a:bodyPr>
            <a:normAutofit fontScale="85000" lnSpcReduction="10000"/>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sz="4000" b="1" smtClean="0"/>
              <a:t>General Education Math Changes at UNO</a:t>
            </a:r>
            <a:endParaRPr lang="en-US" sz="4000" b="1" dirty="0"/>
          </a:p>
        </p:txBody>
      </p:sp>
    </p:spTree>
    <p:extLst>
      <p:ext uri="{BB962C8B-B14F-4D97-AF65-F5344CB8AC3E}">
        <p14:creationId xmlns:p14="http://schemas.microsoft.com/office/powerpoint/2010/main" val="296766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854" t="17057" r="77338" b="9455"/>
          <a:stretch/>
        </p:blipFill>
        <p:spPr>
          <a:xfrm>
            <a:off x="1957136" y="1080654"/>
            <a:ext cx="5103911" cy="5592619"/>
          </a:xfrm>
          <a:prstGeom prst="rect">
            <a:avLst/>
          </a:prstGeom>
        </p:spPr>
      </p:pic>
    </p:spTree>
    <p:extLst>
      <p:ext uri="{BB962C8B-B14F-4D97-AF65-F5344CB8AC3E}">
        <p14:creationId xmlns:p14="http://schemas.microsoft.com/office/powerpoint/2010/main" val="2058759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610</Words>
  <Application>Microsoft Office PowerPoint</Application>
  <PresentationFormat>On-screen Show (4:3)</PresentationFormat>
  <Paragraphs>96</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Arial Narrow</vt:lpstr>
      <vt:lpstr>Calibri</vt:lpstr>
      <vt:lpstr>Helvetica</vt:lpstr>
      <vt:lpstr>Office Theme</vt:lpstr>
      <vt:lpstr>2018 Articulation  Conference Update</vt:lpstr>
      <vt:lpstr>Fall 2017 Enrollment Update</vt:lpstr>
      <vt:lpstr>Scott Crossing</vt:lpstr>
      <vt:lpstr>Scott Campus Parking Garage</vt:lpstr>
      <vt:lpstr>Maverick Landing</vt:lpstr>
      <vt:lpstr>Strauss Performing Arts Center</vt:lpstr>
      <vt:lpstr>Program Name Change</vt:lpstr>
      <vt:lpstr>PowerPoint Presentation</vt:lpstr>
      <vt:lpstr>PowerPoint Presentation</vt:lpstr>
      <vt:lpstr>PowerPoint Presentation</vt:lpstr>
      <vt:lpstr>PowerPoint Presentation</vt:lpstr>
      <vt:lpstr>Transfer Webinar</vt:lpstr>
      <vt:lpstr>Transfer Success Scholarship</vt:lpstr>
      <vt:lpstr>Scholarships</vt:lpstr>
      <vt:lpstr>Scholarships</vt:lpstr>
      <vt:lpstr>Scholarships</vt:lpstr>
      <vt:lpstr>Enrollment Deposit</vt:lpstr>
      <vt:lpstr>Transfer Student Orientation</vt:lpstr>
      <vt:lpstr>Transfer Student Visits</vt:lpstr>
      <vt:lpstr>PowerPoint Presentation</vt:lpstr>
    </vt:vector>
  </TitlesOfParts>
  <Company>University of Nebraska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Erin L Pearson</cp:lastModifiedBy>
  <cp:revision>45</cp:revision>
  <dcterms:created xsi:type="dcterms:W3CDTF">2013-04-11T13:54:15Z</dcterms:created>
  <dcterms:modified xsi:type="dcterms:W3CDTF">2018-04-06T12:18:16Z</dcterms:modified>
</cp:coreProperties>
</file>