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1" r:id="rId3"/>
    <p:sldId id="282" r:id="rId4"/>
    <p:sldId id="283" r:id="rId5"/>
    <p:sldId id="285" r:id="rId6"/>
    <p:sldId id="286" r:id="rId7"/>
    <p:sldId id="291" r:id="rId8"/>
    <p:sldId id="280" r:id="rId9"/>
    <p:sldId id="290" r:id="rId10"/>
    <p:sldId id="297" r:id="rId11"/>
    <p:sldId id="288" r:id="rId12"/>
    <p:sldId id="289" r:id="rId13"/>
    <p:sldId id="294" r:id="rId14"/>
    <p:sldId id="287" r:id="rId15"/>
    <p:sldId id="284" r:id="rId16"/>
    <p:sldId id="292" r:id="rId17"/>
    <p:sldId id="293" r:id="rId18"/>
    <p:sldId id="295" r:id="rId19"/>
    <p:sldId id="296" r:id="rId20"/>
    <p:sldId id="298"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D35652F4-24B4-4D99-A8A1-BE031052F325}" type="datetimeFigureOut">
              <a:rPr lang="en-US" smtClean="0"/>
              <a:t>6/3/2014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3F692E91-83D4-4182-B601-C1DE5F680E4E}"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5652F4-24B4-4D99-A8A1-BE031052F325}" type="datetimeFigureOut">
              <a:rPr lang="en-US" smtClean="0"/>
              <a:t>6/3/2014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692E91-83D4-4182-B601-C1DE5F680E4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5652F4-24B4-4D99-A8A1-BE031052F325}" type="datetimeFigureOut">
              <a:rPr lang="en-US" smtClean="0"/>
              <a:t>6/3/2014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692E91-83D4-4182-B601-C1DE5F680E4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5652F4-24B4-4D99-A8A1-BE031052F325}" type="datetimeFigureOut">
              <a:rPr lang="en-US" smtClean="0"/>
              <a:t>6/3/2014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692E91-83D4-4182-B601-C1DE5F680E4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35652F4-24B4-4D99-A8A1-BE031052F325}" type="datetimeFigureOut">
              <a:rPr lang="en-US" smtClean="0"/>
              <a:t>6/3/2014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3F692E91-83D4-4182-B601-C1DE5F680E4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35652F4-24B4-4D99-A8A1-BE031052F325}" type="datetimeFigureOut">
              <a:rPr lang="en-US" smtClean="0"/>
              <a:t>6/3/2014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692E91-83D4-4182-B601-C1DE5F680E4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35652F4-24B4-4D99-A8A1-BE031052F325}" type="datetimeFigureOut">
              <a:rPr lang="en-US" smtClean="0"/>
              <a:t>6/3/2014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692E91-83D4-4182-B601-C1DE5F680E4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35652F4-24B4-4D99-A8A1-BE031052F325}" type="datetimeFigureOut">
              <a:rPr lang="en-US" smtClean="0"/>
              <a:t>6/3/2014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692E91-83D4-4182-B601-C1DE5F680E4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5652F4-24B4-4D99-A8A1-BE031052F325}" type="datetimeFigureOut">
              <a:rPr lang="en-US" smtClean="0"/>
              <a:t>6/3/2014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692E91-83D4-4182-B601-C1DE5F680E4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35652F4-24B4-4D99-A8A1-BE031052F325}" type="datetimeFigureOut">
              <a:rPr lang="en-US" smtClean="0"/>
              <a:t>6/3/2014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692E91-83D4-4182-B601-C1DE5F680E4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35652F4-24B4-4D99-A8A1-BE031052F325}" type="datetimeFigureOut">
              <a:rPr lang="en-US" smtClean="0"/>
              <a:t>6/3/2014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692E91-83D4-4182-B601-C1DE5F680E4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35652F4-24B4-4D99-A8A1-BE031052F325}" type="datetimeFigureOut">
              <a:rPr lang="en-US" smtClean="0"/>
              <a:t>6/3/2014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F692E91-83D4-4182-B601-C1DE5F680E4E}"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unk.edu/bf/_files/PoliciesAndProcedures.pdf#nameddest=Workplace_Violence_Policy"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unk.edu/offices/police/police_services/unk_silent_witness.php"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Workplace Violence</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2800" y="2819400"/>
            <a:ext cx="2409363" cy="2868289"/>
          </a:xfrm>
          <a:prstGeom prst="roundRect">
            <a:avLst>
              <a:gd name="adj" fmla="val 16667"/>
            </a:avLst>
          </a:prstGeom>
          <a:ln w="76200">
            <a:solidFill>
              <a:srgbClr val="0070C0"/>
            </a:solidFill>
          </a:ln>
          <a:effectLst>
            <a:outerShdw blurRad="152400" dist="12000" dir="900000" sy="98000" kx="110000" ky="200000" algn="tl" rotWithShape="0">
              <a:srgbClr val="000000">
                <a:alpha val="30000"/>
              </a:srgbClr>
            </a:outerShdw>
            <a:reflection blurRad="6350" stA="50000" endA="300" endPos="90000" dir="5400000" sy="-100000" algn="bl" rotWithShape="0"/>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35984991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12845"/>
            <a:ext cx="7924800" cy="6771084"/>
          </a:xfrm>
          <a:prstGeom prst="rect">
            <a:avLst/>
          </a:prstGeom>
        </p:spPr>
        <p:txBody>
          <a:bodyPr wrap="square">
            <a:spAutoFit/>
          </a:bodyPr>
          <a:lstStyle/>
          <a:p>
            <a:pPr algn="ctr"/>
            <a:r>
              <a:rPr lang="en-US" sz="4000" dirty="0" smtClean="0"/>
              <a:t>UNK Policy</a:t>
            </a:r>
            <a:endParaRPr lang="en-US" sz="4000" dirty="0"/>
          </a:p>
          <a:p>
            <a:r>
              <a:rPr lang="en-US" dirty="0"/>
              <a:t>Violent or threatening behavior directed at staff, faculty, students, visitors, oneself or property will not be tolerated at the University of Nebraska Kearney. This policy applies to any acts of violence or threats made on property controlled by the University of Nebraska Kearney, in University vehicles, and at events sponsored by the University or under other circumstances that may negatively affect the University’s ability to conduct business. Included in this prohibition are such acts or threats of violence whether made directly or indirectly, by words, gestures or symbols that infringe on the University’s right or obligation to provide a safe workplace for its employees, students and visitors</a:t>
            </a:r>
            <a:r>
              <a:rPr lang="en-US" dirty="0" smtClean="0"/>
              <a:t>.</a:t>
            </a:r>
          </a:p>
          <a:p>
            <a:endParaRPr lang="en-US" dirty="0"/>
          </a:p>
          <a:p>
            <a:r>
              <a:rPr lang="en-US" b="1" dirty="0" smtClean="0"/>
              <a:t>UNK Workplace Violence Policy can be found at</a:t>
            </a:r>
            <a:r>
              <a:rPr lang="en-US" dirty="0" smtClean="0"/>
              <a:t>:</a:t>
            </a:r>
          </a:p>
          <a:p>
            <a:r>
              <a:rPr lang="en-US" dirty="0"/>
              <a:t> </a:t>
            </a:r>
            <a:endParaRPr lang="en-US" dirty="0" smtClean="0"/>
          </a:p>
          <a:p>
            <a:r>
              <a:rPr lang="en-US" dirty="0">
                <a:hlinkClick r:id="rId2"/>
              </a:rPr>
              <a:t>http://www.unk.edu/bf/_</a:t>
            </a:r>
            <a:r>
              <a:rPr lang="en-US" dirty="0" smtClean="0">
                <a:hlinkClick r:id="rId2"/>
              </a:rPr>
              <a:t>files/PoliciesAndProcedures.pdf#nameddest=Workplace_Violence_Policy</a:t>
            </a:r>
            <a:r>
              <a:rPr lang="en-US" dirty="0" smtClean="0"/>
              <a:t> </a:t>
            </a:r>
            <a:endParaRPr lang="en-US" dirty="0" smtClean="0"/>
          </a:p>
          <a:p>
            <a:endParaRPr lang="en-US" dirty="0"/>
          </a:p>
          <a:p>
            <a:endParaRPr lang="en-US" dirty="0" smtClean="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3802001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Threat Assessment</a:t>
            </a:r>
            <a:endParaRPr lang="en-US" dirty="0"/>
          </a:p>
        </p:txBody>
      </p:sp>
      <p:sp>
        <p:nvSpPr>
          <p:cNvPr id="3" name="Content Placeholder 2"/>
          <p:cNvSpPr>
            <a:spLocks noGrp="1"/>
          </p:cNvSpPr>
          <p:nvPr>
            <p:ph idx="1"/>
          </p:nvPr>
        </p:nvSpPr>
        <p:spPr/>
        <p:txBody>
          <a:bodyPr>
            <a:normAutofit/>
          </a:bodyPr>
          <a:lstStyle/>
          <a:p>
            <a:r>
              <a:rPr lang="en-US" sz="2000" dirty="0"/>
              <a:t>Any member of the university community observing behavior that is in violation of the work place violence policy, or that could reasonably be interpreted as a precursor to an act of violence, or intimidation, shall make an immediate report to </a:t>
            </a:r>
            <a:r>
              <a:rPr lang="en-US" sz="2000" dirty="0" smtClean="0"/>
              <a:t>UNK Police and Parking Services. </a:t>
            </a:r>
            <a:r>
              <a:rPr lang="en-US" sz="2000" dirty="0"/>
              <a:t>In case of imminent danger, </a:t>
            </a:r>
            <a:r>
              <a:rPr lang="en-US" sz="2000" dirty="0" smtClean="0"/>
              <a:t>UNK Police and Parking Services will </a:t>
            </a:r>
            <a:r>
              <a:rPr lang="en-US" sz="2000" dirty="0"/>
              <a:t>intervene. When time and circumstances permit, the supervisor of the employee-victim and/or employee-perpetrator, the Director of Human Resources and the Director of </a:t>
            </a:r>
            <a:r>
              <a:rPr lang="en-US" sz="2000" dirty="0" smtClean="0"/>
              <a:t>Police and Parking Services will </a:t>
            </a:r>
            <a:r>
              <a:rPr lang="en-US" sz="2000" dirty="0"/>
              <a:t>make a threat assessment and report to the Vice Chancellor of Business and Finance.</a:t>
            </a:r>
          </a:p>
        </p:txBody>
      </p:sp>
    </p:spTree>
    <p:extLst>
      <p:ext uri="{BB962C8B-B14F-4D97-AF65-F5344CB8AC3E}">
        <p14:creationId xmlns:p14="http://schemas.microsoft.com/office/powerpoint/2010/main" val="3207922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Crisis Management/Defusing </a:t>
            </a:r>
            <a:endParaRPr lang="en-US" dirty="0"/>
          </a:p>
        </p:txBody>
      </p:sp>
      <p:sp>
        <p:nvSpPr>
          <p:cNvPr id="3" name="Content Placeholder 2"/>
          <p:cNvSpPr>
            <a:spLocks noGrp="1"/>
          </p:cNvSpPr>
          <p:nvPr>
            <p:ph idx="1"/>
          </p:nvPr>
        </p:nvSpPr>
        <p:spPr>
          <a:xfrm>
            <a:off x="457200" y="1752600"/>
            <a:ext cx="8229600" cy="5029200"/>
          </a:xfrm>
        </p:spPr>
        <p:txBody>
          <a:bodyPr>
            <a:normAutofit fontScale="62500" lnSpcReduction="20000"/>
          </a:bodyPr>
          <a:lstStyle/>
          <a:p>
            <a:r>
              <a:rPr lang="en-US" b="1" i="1" dirty="0"/>
              <a:t>When confronted with an angry person</a:t>
            </a:r>
            <a:r>
              <a:rPr lang="en-US" dirty="0"/>
              <a:t>:</a:t>
            </a:r>
          </a:p>
          <a:p>
            <a:r>
              <a:rPr lang="en-US" dirty="0"/>
              <a:t>During an event, use the flowing steps as means to attempt to diffuse the situation.</a:t>
            </a:r>
          </a:p>
          <a:p>
            <a:r>
              <a:rPr lang="en-US" dirty="0"/>
              <a:t>* Put departmental plan into action.</a:t>
            </a:r>
          </a:p>
          <a:p>
            <a:r>
              <a:rPr lang="en-US" dirty="0"/>
              <a:t>* Try to stay calm. Raising your own voice may increase the anxiety of the potentially violent person.</a:t>
            </a:r>
          </a:p>
          <a:p>
            <a:r>
              <a:rPr lang="en-US" dirty="0"/>
              <a:t>* Speak slowly, softly, and clearly to reduce the momentum of the situation.</a:t>
            </a:r>
          </a:p>
          <a:p>
            <a:r>
              <a:rPr lang="en-US" dirty="0"/>
              <a:t>* Ask the belligerent person to leave and come back at a time when they feel more calm.</a:t>
            </a:r>
          </a:p>
          <a:p>
            <a:r>
              <a:rPr lang="en-US" dirty="0"/>
              <a:t>* Move away from any objects, such as scissors or heavy objects, which may be employed as a weapon.</a:t>
            </a:r>
          </a:p>
          <a:p>
            <a:r>
              <a:rPr lang="en-US" dirty="0"/>
              <a:t>* Avoid challenging body language such as placing your hands on your hips, moving toward the person, or staring directly at them. Remain seated and do not turn your back on the individual.</a:t>
            </a:r>
          </a:p>
          <a:p>
            <a:r>
              <a:rPr lang="en-US" dirty="0"/>
              <a:t>* Position yourself, if possible, so that an exit route is readily accessible.</a:t>
            </a:r>
          </a:p>
          <a:p>
            <a:r>
              <a:rPr lang="en-US" dirty="0"/>
              <a:t>* Listen empathetically by really paying attention to what the person is saying. Let the person know that you will help them within your ability to do so or you will send for additional help</a:t>
            </a:r>
            <a:r>
              <a:rPr lang="en-US" dirty="0" smtClean="0"/>
              <a:t>.</a:t>
            </a:r>
            <a:endParaRPr lang="en-US" dirty="0"/>
          </a:p>
        </p:txBody>
      </p:sp>
    </p:spTree>
    <p:extLst>
      <p:ext uri="{BB962C8B-B14F-4D97-AF65-F5344CB8AC3E}">
        <p14:creationId xmlns:p14="http://schemas.microsoft.com/office/powerpoint/2010/main" val="3379521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Crisis Management</a:t>
            </a:r>
            <a:endParaRPr lang="en-US" dirty="0"/>
          </a:p>
        </p:txBody>
      </p:sp>
      <p:sp>
        <p:nvSpPr>
          <p:cNvPr id="3" name="Content Placeholder 2"/>
          <p:cNvSpPr>
            <a:spLocks noGrp="1"/>
          </p:cNvSpPr>
          <p:nvPr>
            <p:ph idx="1"/>
          </p:nvPr>
        </p:nvSpPr>
        <p:spPr>
          <a:xfrm>
            <a:off x="457200" y="1752600"/>
            <a:ext cx="8229600" cy="5029200"/>
          </a:xfrm>
        </p:spPr>
        <p:txBody>
          <a:bodyPr>
            <a:noAutofit/>
          </a:bodyPr>
          <a:lstStyle/>
          <a:p>
            <a:r>
              <a:rPr lang="en-US" sz="1600" dirty="0"/>
              <a:t>* Remain helpful while you summon your supervisor for assistance. Sometimes, the opportunity to talk to a supervisor will help satisfy an irritated client.</a:t>
            </a:r>
          </a:p>
          <a:p>
            <a:r>
              <a:rPr lang="en-US" sz="1600" dirty="0"/>
              <a:t>* Neither agree with distorted statements nor attempt to argue - </a:t>
            </a:r>
            <a:r>
              <a:rPr lang="en-US" sz="1600" b="1" dirty="0"/>
              <a:t>REMAIN CALM</a:t>
            </a:r>
            <a:r>
              <a:rPr lang="en-US" sz="1600" dirty="0"/>
              <a:t>. Avoid defensive statements. This is not the time to place blame back on the enraged person.</a:t>
            </a:r>
          </a:p>
          <a:p>
            <a:r>
              <a:rPr lang="en-US" sz="1600" dirty="0"/>
              <a:t>* Ask questions to help regain control of the conversation.</a:t>
            </a:r>
          </a:p>
          <a:p>
            <a:r>
              <a:rPr lang="en-US" sz="1600" dirty="0"/>
              <a:t>* Ask uninvolved parties to leave the area if this can be done safely. Use the prearranged code word to alert your coworker to call University Police.</a:t>
            </a:r>
          </a:p>
          <a:p>
            <a:r>
              <a:rPr lang="en-US" sz="1600" dirty="0"/>
              <a:t>* Never challenge, try to bargain, or make promises that you cannot keep.</a:t>
            </a:r>
          </a:p>
          <a:p>
            <a:r>
              <a:rPr lang="en-US" sz="1600" dirty="0"/>
              <a:t>* Describe the consequences of any violent behavior.</a:t>
            </a:r>
          </a:p>
          <a:p>
            <a:r>
              <a:rPr lang="en-US" sz="1600" dirty="0"/>
              <a:t>* Do not physically touch an outraged person, or try to force them to leave.</a:t>
            </a:r>
          </a:p>
          <a:p>
            <a:r>
              <a:rPr lang="en-US" sz="1600" dirty="0"/>
              <a:t>* Calmly ask the person to place any </a:t>
            </a:r>
            <a:r>
              <a:rPr lang="en-US" sz="1600" dirty="0" smtClean="0"/>
              <a:t>objects that could be used as weapons   in </a:t>
            </a:r>
            <a:r>
              <a:rPr lang="en-US" sz="1600" dirty="0"/>
              <a:t>a neutral location while you continue to talk to them.</a:t>
            </a:r>
          </a:p>
          <a:p>
            <a:r>
              <a:rPr lang="en-US" sz="1600" dirty="0"/>
              <a:t>* Never attempt to disarm or accept a weapon from the person in question. Weapon retrieval is only to be done by a University Police Officer.</a:t>
            </a:r>
          </a:p>
          <a:p>
            <a:r>
              <a:rPr lang="en-US" sz="1600" dirty="0"/>
              <a:t>* Observe Who, What, Where, When for reporting purposes</a:t>
            </a:r>
          </a:p>
          <a:p>
            <a:endParaRPr lang="en-US" sz="1600" dirty="0"/>
          </a:p>
        </p:txBody>
      </p:sp>
    </p:spTree>
    <p:extLst>
      <p:ext uri="{BB962C8B-B14F-4D97-AF65-F5344CB8AC3E}">
        <p14:creationId xmlns:p14="http://schemas.microsoft.com/office/powerpoint/2010/main" val="37306737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De-escalating </a:t>
            </a:r>
            <a:endParaRPr lang="en-US" dirty="0"/>
          </a:p>
        </p:txBody>
      </p:sp>
      <p:sp>
        <p:nvSpPr>
          <p:cNvPr id="3" name="Content Placeholder 2"/>
          <p:cNvSpPr>
            <a:spLocks noGrp="1"/>
          </p:cNvSpPr>
          <p:nvPr>
            <p:ph idx="1"/>
          </p:nvPr>
        </p:nvSpPr>
        <p:spPr/>
        <p:txBody>
          <a:bodyPr/>
          <a:lstStyle/>
          <a:p>
            <a:r>
              <a:rPr lang="en-US" dirty="0" smtClean="0"/>
              <a:t>Never confront an angry person directly</a:t>
            </a:r>
          </a:p>
          <a:p>
            <a:r>
              <a:rPr lang="en-US" dirty="0" smtClean="0"/>
              <a:t>Develop signs or codes in your office telling others to contact police</a:t>
            </a:r>
          </a:p>
          <a:p>
            <a:r>
              <a:rPr lang="en-US" dirty="0" smtClean="0"/>
              <a:t>Do evaluations or mediations with more than one person</a:t>
            </a:r>
          </a:p>
          <a:p>
            <a:r>
              <a:rPr lang="en-US" dirty="0" smtClean="0"/>
              <a:t>Set up your office to allow interference and escape recognize signs and acts</a:t>
            </a:r>
            <a:endParaRPr lang="en-US" dirty="0"/>
          </a:p>
        </p:txBody>
      </p:sp>
    </p:spTree>
    <p:extLst>
      <p:ext uri="{BB962C8B-B14F-4D97-AF65-F5344CB8AC3E}">
        <p14:creationId xmlns:p14="http://schemas.microsoft.com/office/powerpoint/2010/main" val="1732512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Reporting Workplace violence </a:t>
            </a:r>
            <a:endParaRPr lang="en-US" dirty="0"/>
          </a:p>
        </p:txBody>
      </p:sp>
      <p:sp>
        <p:nvSpPr>
          <p:cNvPr id="3" name="Content Placeholder 2"/>
          <p:cNvSpPr>
            <a:spLocks noGrp="1"/>
          </p:cNvSpPr>
          <p:nvPr>
            <p:ph idx="1"/>
          </p:nvPr>
        </p:nvSpPr>
        <p:spPr/>
        <p:txBody>
          <a:bodyPr>
            <a:normAutofit/>
          </a:bodyPr>
          <a:lstStyle/>
          <a:p>
            <a:r>
              <a:rPr lang="en-US" sz="2800" dirty="0" smtClean="0"/>
              <a:t>Report it </a:t>
            </a:r>
            <a:r>
              <a:rPr lang="en-US" sz="2800" dirty="0"/>
              <a:t>t</a:t>
            </a:r>
            <a:r>
              <a:rPr lang="en-US" sz="2800" dirty="0" smtClean="0"/>
              <a:t>o your supervisor</a:t>
            </a:r>
          </a:p>
          <a:p>
            <a:r>
              <a:rPr lang="en-US" sz="2800" dirty="0" smtClean="0"/>
              <a:t>Report it to next in command</a:t>
            </a:r>
          </a:p>
          <a:p>
            <a:r>
              <a:rPr lang="en-US" sz="2800" dirty="0" smtClean="0"/>
              <a:t>Report it to Human Resources</a:t>
            </a:r>
          </a:p>
          <a:p>
            <a:r>
              <a:rPr lang="en-US" sz="2800" dirty="0" smtClean="0"/>
              <a:t>Report it to Police Services</a:t>
            </a:r>
          </a:p>
          <a:p>
            <a:r>
              <a:rPr lang="en-US" sz="3600" b="1" dirty="0" smtClean="0"/>
              <a:t>Always Remember</a:t>
            </a:r>
            <a:r>
              <a:rPr lang="en-US" sz="2800" b="1" dirty="0" smtClean="0"/>
              <a:t>……</a:t>
            </a:r>
          </a:p>
          <a:p>
            <a:pPr marL="114300" indent="0">
              <a:buNone/>
            </a:pPr>
            <a:r>
              <a:rPr lang="en-US" sz="2800" b="1" dirty="0"/>
              <a:t>	</a:t>
            </a:r>
            <a:r>
              <a:rPr lang="en-US" sz="2800" b="1" dirty="0" smtClean="0"/>
              <a:t>Document, Document, and Document!!!</a:t>
            </a:r>
            <a:endParaRPr lang="en-US" sz="2800" b="1" dirty="0"/>
          </a:p>
        </p:txBody>
      </p:sp>
    </p:spTree>
    <p:extLst>
      <p:ext uri="{BB962C8B-B14F-4D97-AF65-F5344CB8AC3E}">
        <p14:creationId xmlns:p14="http://schemas.microsoft.com/office/powerpoint/2010/main" val="3780541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Measures </a:t>
            </a:r>
            <a:endParaRPr lang="en-US" dirty="0"/>
          </a:p>
        </p:txBody>
      </p:sp>
      <p:sp>
        <p:nvSpPr>
          <p:cNvPr id="3" name="Content Placeholder 2"/>
          <p:cNvSpPr>
            <a:spLocks noGrp="1"/>
          </p:cNvSpPr>
          <p:nvPr>
            <p:ph idx="1"/>
          </p:nvPr>
        </p:nvSpPr>
        <p:spPr/>
        <p:txBody>
          <a:bodyPr/>
          <a:lstStyle/>
          <a:p>
            <a:r>
              <a:rPr lang="en-US" sz="2800" dirty="0"/>
              <a:t>Keep security doors </a:t>
            </a:r>
            <a:br>
              <a:rPr lang="en-US" sz="2800" dirty="0"/>
            </a:br>
            <a:r>
              <a:rPr lang="en-US" sz="2800" dirty="0"/>
              <a:t>closed and locked </a:t>
            </a:r>
          </a:p>
          <a:p>
            <a:r>
              <a:rPr lang="en-US" sz="2800" dirty="0"/>
              <a:t>Do not share ID cards or </a:t>
            </a:r>
            <a:br>
              <a:rPr lang="en-US" sz="2800" dirty="0"/>
            </a:br>
            <a:r>
              <a:rPr lang="en-US" sz="2800" dirty="0"/>
              <a:t>security codes with others </a:t>
            </a:r>
          </a:p>
          <a:p>
            <a:r>
              <a:rPr lang="en-US" sz="2800" dirty="0"/>
              <a:t>Follow rules for visitors </a:t>
            </a:r>
          </a:p>
          <a:p>
            <a:r>
              <a:rPr lang="en-US" sz="2800" dirty="0"/>
              <a:t>Report unescorted strangers</a:t>
            </a:r>
          </a:p>
          <a:p>
            <a:r>
              <a:rPr lang="en-US" sz="2800" dirty="0"/>
              <a:t>Report burned out or </a:t>
            </a:r>
            <a:br>
              <a:rPr lang="en-US" sz="2800" dirty="0"/>
            </a:br>
            <a:r>
              <a:rPr lang="en-US" sz="2800" dirty="0"/>
              <a:t>inadequate lighting </a:t>
            </a:r>
          </a:p>
          <a:p>
            <a:endParaRPr lang="en-US" dirty="0"/>
          </a:p>
        </p:txBody>
      </p:sp>
    </p:spTree>
    <p:extLst>
      <p:ext uri="{BB962C8B-B14F-4D97-AF65-F5344CB8AC3E}">
        <p14:creationId xmlns:p14="http://schemas.microsoft.com/office/powerpoint/2010/main" val="35192550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Security Measures</a:t>
            </a:r>
            <a:endParaRPr lang="en-US" dirty="0"/>
          </a:p>
        </p:txBody>
      </p:sp>
      <p:sp>
        <p:nvSpPr>
          <p:cNvPr id="3" name="Content Placeholder 2"/>
          <p:cNvSpPr>
            <a:spLocks noGrp="1"/>
          </p:cNvSpPr>
          <p:nvPr>
            <p:ph idx="1"/>
          </p:nvPr>
        </p:nvSpPr>
        <p:spPr/>
        <p:txBody>
          <a:bodyPr/>
          <a:lstStyle/>
          <a:p>
            <a:r>
              <a:rPr lang="en-US" sz="2800" dirty="0"/>
              <a:t>Report unusual or unexpected deliveries </a:t>
            </a:r>
          </a:p>
          <a:p>
            <a:r>
              <a:rPr lang="en-US" sz="2800" dirty="0"/>
              <a:t>Report </a:t>
            </a:r>
            <a:r>
              <a:rPr lang="en-US" sz="2800" dirty="0" smtClean="0"/>
              <a:t>any type </a:t>
            </a:r>
            <a:r>
              <a:rPr lang="en-US" sz="2800" dirty="0"/>
              <a:t>threats from people </a:t>
            </a:r>
            <a:endParaRPr lang="en-US" sz="2800" dirty="0" smtClean="0"/>
          </a:p>
          <a:p>
            <a:r>
              <a:rPr lang="en-US" sz="2800" dirty="0" smtClean="0"/>
              <a:t>Report </a:t>
            </a:r>
            <a:r>
              <a:rPr lang="en-US" sz="2800" dirty="0"/>
              <a:t>any signs of break-ins or missing items </a:t>
            </a:r>
          </a:p>
          <a:p>
            <a:r>
              <a:rPr lang="en-US" sz="2800" dirty="0"/>
              <a:t>Take appropriate precautions when working late </a:t>
            </a:r>
          </a:p>
          <a:p>
            <a:r>
              <a:rPr lang="en-US" sz="2800" dirty="0"/>
              <a:t>If you’re being attacked, yell to alert others </a:t>
            </a:r>
          </a:p>
          <a:p>
            <a:endParaRPr lang="en-US" dirty="0"/>
          </a:p>
        </p:txBody>
      </p:sp>
    </p:spTree>
    <p:extLst>
      <p:ext uri="{BB962C8B-B14F-4D97-AF65-F5344CB8AC3E}">
        <p14:creationId xmlns:p14="http://schemas.microsoft.com/office/powerpoint/2010/main" val="39846483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Contacts</a:t>
            </a:r>
            <a:br>
              <a:rPr lang="en-US" dirty="0" smtClean="0"/>
            </a:br>
            <a:r>
              <a:rPr lang="en-US" dirty="0" smtClean="0"/>
              <a:t>On Campus</a:t>
            </a:r>
            <a:endParaRPr lang="en-US" dirty="0"/>
          </a:p>
        </p:txBody>
      </p:sp>
      <p:sp>
        <p:nvSpPr>
          <p:cNvPr id="3" name="Content Placeholder 2"/>
          <p:cNvSpPr>
            <a:spLocks noGrp="1"/>
          </p:cNvSpPr>
          <p:nvPr>
            <p:ph idx="1"/>
          </p:nvPr>
        </p:nvSpPr>
        <p:spPr>
          <a:xfrm>
            <a:off x="457200" y="1752600"/>
            <a:ext cx="8229600" cy="4953000"/>
          </a:xfrm>
        </p:spPr>
        <p:txBody>
          <a:bodyPr>
            <a:normAutofit fontScale="85000" lnSpcReduction="20000"/>
          </a:bodyPr>
          <a:lstStyle/>
          <a:p>
            <a:pPr marL="114300" indent="0">
              <a:buNone/>
            </a:pPr>
            <a:r>
              <a:rPr lang="en-US" sz="2800" dirty="0"/>
              <a:t>	</a:t>
            </a:r>
            <a:r>
              <a:rPr lang="en-US" sz="2800" dirty="0" smtClean="0"/>
              <a:t>		</a:t>
            </a:r>
            <a:endParaRPr lang="en-US" sz="2000" dirty="0" smtClean="0"/>
          </a:p>
          <a:p>
            <a:r>
              <a:rPr lang="en-US" dirty="0"/>
              <a:t>UNKPD       </a:t>
            </a:r>
            <a:r>
              <a:rPr lang="en-US" dirty="0" smtClean="0"/>
              <a:t>    		308-627-4811 </a:t>
            </a:r>
            <a:r>
              <a:rPr lang="en-US" dirty="0"/>
              <a:t>(24hr cell)</a:t>
            </a:r>
          </a:p>
          <a:p>
            <a:r>
              <a:rPr lang="en-US" dirty="0"/>
              <a:t>UNKPD      </a:t>
            </a:r>
            <a:r>
              <a:rPr lang="en-US" dirty="0" smtClean="0"/>
              <a:t>     		308-865-8517 </a:t>
            </a:r>
            <a:r>
              <a:rPr lang="en-US" dirty="0"/>
              <a:t>(office)</a:t>
            </a:r>
          </a:p>
          <a:p>
            <a:r>
              <a:rPr lang="en-US" dirty="0"/>
              <a:t>Safe Walk  </a:t>
            </a:r>
            <a:r>
              <a:rPr lang="en-US" dirty="0" smtClean="0"/>
              <a:t>    		308-224-0853 </a:t>
            </a:r>
            <a:r>
              <a:rPr lang="en-US" dirty="0"/>
              <a:t>or 308-236-2488 </a:t>
            </a:r>
            <a:endParaRPr lang="en-US" dirty="0" smtClean="0"/>
          </a:p>
          <a:p>
            <a:r>
              <a:rPr lang="en-US" dirty="0" smtClean="0"/>
              <a:t>Human Resources 	308-865-8655</a:t>
            </a:r>
          </a:p>
          <a:p>
            <a:r>
              <a:rPr lang="en-US" dirty="0" smtClean="0"/>
              <a:t>Dean For Students	308-865-8528</a:t>
            </a:r>
          </a:p>
          <a:p>
            <a:r>
              <a:rPr lang="en-US" dirty="0" smtClean="0"/>
              <a:t>Conduct Officer 		308-865-8519</a:t>
            </a:r>
          </a:p>
          <a:p>
            <a:r>
              <a:rPr lang="en-US" dirty="0" smtClean="0"/>
              <a:t>Anonymous </a:t>
            </a:r>
            <a:r>
              <a:rPr lang="en-US" dirty="0"/>
              <a:t>Reporting  </a:t>
            </a:r>
            <a:endParaRPr lang="en-US" dirty="0" smtClean="0"/>
          </a:p>
          <a:p>
            <a:pPr marL="114300" indent="0">
              <a:buNone/>
            </a:pPr>
            <a:r>
              <a:rPr lang="en-US" sz="2000" dirty="0" smtClean="0">
                <a:hlinkClick r:id="rId2"/>
              </a:rPr>
              <a:t>http</a:t>
            </a:r>
            <a:r>
              <a:rPr lang="en-US" sz="2000" dirty="0">
                <a:hlinkClick r:id="rId2"/>
              </a:rPr>
              <a:t>://</a:t>
            </a:r>
            <a:r>
              <a:rPr lang="en-US" sz="2000" dirty="0" smtClean="0">
                <a:hlinkClick r:id="rId2"/>
              </a:rPr>
              <a:t>www.unk.edu/offices/police/police_services/unk_silent_witness.php</a:t>
            </a:r>
            <a:endParaRPr lang="en-US" sz="2000" dirty="0" smtClean="0"/>
          </a:p>
          <a:p>
            <a:pPr marL="114300" indent="0">
              <a:buNone/>
            </a:pPr>
            <a:endParaRPr lang="en-US" sz="2000" dirty="0" smtClean="0"/>
          </a:p>
          <a:p>
            <a:pPr marL="114300" indent="0">
              <a:buNone/>
            </a:pPr>
            <a:endParaRPr lang="en-US" sz="2000" dirty="0" smtClean="0"/>
          </a:p>
          <a:p>
            <a:pPr marL="114300" indent="0">
              <a:buNone/>
            </a:pPr>
            <a:endParaRPr lang="en-US" sz="2000" dirty="0"/>
          </a:p>
          <a:p>
            <a:pPr marL="114300" indent="0" algn="ctr">
              <a:buNone/>
            </a:pPr>
            <a:r>
              <a:rPr lang="en-US" sz="2800" b="1" i="1" dirty="0" smtClean="0"/>
              <a:t>Emergency Call</a:t>
            </a:r>
          </a:p>
          <a:p>
            <a:pPr marL="114300" indent="0" algn="ctr">
              <a:buNone/>
            </a:pPr>
            <a:r>
              <a:rPr lang="en-US" sz="3200" dirty="0" smtClean="0"/>
              <a:t>911</a:t>
            </a:r>
            <a:endParaRPr lang="en-US" sz="3200" dirty="0"/>
          </a:p>
        </p:txBody>
      </p:sp>
    </p:spTree>
    <p:extLst>
      <p:ext uri="{BB962C8B-B14F-4D97-AF65-F5344CB8AC3E}">
        <p14:creationId xmlns:p14="http://schemas.microsoft.com/office/powerpoint/2010/main" val="30714013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Contact </a:t>
            </a:r>
            <a:br>
              <a:rPr lang="en-US" dirty="0" smtClean="0"/>
            </a:br>
            <a:r>
              <a:rPr lang="en-US" dirty="0" smtClean="0"/>
              <a:t>Off Campus</a:t>
            </a:r>
            <a:endParaRPr lang="en-US" dirty="0"/>
          </a:p>
        </p:txBody>
      </p:sp>
      <p:sp>
        <p:nvSpPr>
          <p:cNvPr id="3" name="Content Placeholder 2"/>
          <p:cNvSpPr>
            <a:spLocks noGrp="1"/>
          </p:cNvSpPr>
          <p:nvPr>
            <p:ph idx="1"/>
          </p:nvPr>
        </p:nvSpPr>
        <p:spPr/>
        <p:txBody>
          <a:bodyPr/>
          <a:lstStyle/>
          <a:p>
            <a:r>
              <a:rPr lang="en-US" dirty="0"/>
              <a:t>Buffalo Co. Sheriff’s Dept.       </a:t>
            </a:r>
            <a:r>
              <a:rPr lang="en-US" dirty="0" smtClean="0"/>
              <a:t> 308-236-8555</a:t>
            </a:r>
            <a:endParaRPr lang="en-US" dirty="0"/>
          </a:p>
          <a:p>
            <a:r>
              <a:rPr lang="en-US" dirty="0"/>
              <a:t>Kearney Police Dept.	        </a:t>
            </a:r>
            <a:r>
              <a:rPr lang="en-US" dirty="0" smtClean="0"/>
              <a:t>	  308-237-2104</a:t>
            </a:r>
            <a:endParaRPr lang="en-US" dirty="0"/>
          </a:p>
          <a:p>
            <a:r>
              <a:rPr lang="en-US" dirty="0"/>
              <a:t>Crime Stoppers		        </a:t>
            </a:r>
            <a:r>
              <a:rPr lang="en-US" dirty="0" smtClean="0"/>
              <a:t>  	  308-237-3424</a:t>
            </a:r>
            <a:endParaRPr lang="en-US" dirty="0"/>
          </a:p>
          <a:p>
            <a:r>
              <a:rPr lang="en-US" dirty="0"/>
              <a:t>SAFE Center		           </a:t>
            </a:r>
            <a:r>
              <a:rPr lang="en-US" dirty="0" smtClean="0"/>
              <a:t>  308-237-2599</a:t>
            </a:r>
            <a:endParaRPr lang="en-US" dirty="0"/>
          </a:p>
          <a:p>
            <a:r>
              <a:rPr lang="en-US" dirty="0"/>
              <a:t>Buddy System/Kearney Cab   308-234-6725</a:t>
            </a:r>
          </a:p>
          <a:p>
            <a:endParaRPr lang="en-US" dirty="0"/>
          </a:p>
          <a:p>
            <a:pPr marL="114300" indent="0">
              <a:buNone/>
            </a:pPr>
            <a:r>
              <a:rPr lang="en-US" sz="2800" b="1" i="1" dirty="0" smtClean="0"/>
              <a:t>                         Emergency Call             </a:t>
            </a:r>
          </a:p>
          <a:p>
            <a:pPr marL="114300" indent="0">
              <a:buNone/>
            </a:pPr>
            <a:r>
              <a:rPr lang="en-US" dirty="0" smtClean="0"/>
              <a:t>			        </a:t>
            </a:r>
            <a:r>
              <a:rPr lang="en-US" sz="4000" dirty="0" smtClean="0"/>
              <a:t>911</a:t>
            </a:r>
            <a:endParaRPr lang="en-US" sz="4000" dirty="0"/>
          </a:p>
          <a:p>
            <a:endParaRPr lang="en-US" dirty="0"/>
          </a:p>
        </p:txBody>
      </p:sp>
    </p:spTree>
    <p:extLst>
      <p:ext uri="{BB962C8B-B14F-4D97-AF65-F5344CB8AC3E}">
        <p14:creationId xmlns:p14="http://schemas.microsoft.com/office/powerpoint/2010/main" val="4233617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Workplace violence</a:t>
            </a:r>
            <a:br>
              <a:rPr lang="en-US" dirty="0" smtClean="0"/>
            </a:br>
            <a:r>
              <a:rPr lang="en-US" sz="2200" dirty="0" smtClean="0"/>
              <a:t>risk factors for Workplace violence</a:t>
            </a:r>
            <a:endParaRPr lang="en-US" sz="2200" dirty="0"/>
          </a:p>
        </p:txBody>
      </p:sp>
      <p:sp>
        <p:nvSpPr>
          <p:cNvPr id="3" name="Content Placeholder 2"/>
          <p:cNvSpPr>
            <a:spLocks noGrp="1"/>
          </p:cNvSpPr>
          <p:nvPr>
            <p:ph idx="1"/>
          </p:nvPr>
        </p:nvSpPr>
        <p:spPr>
          <a:xfrm>
            <a:off x="457200" y="1752600"/>
            <a:ext cx="8229600" cy="4953000"/>
          </a:xfrm>
        </p:spPr>
        <p:txBody>
          <a:bodyPr>
            <a:normAutofit fontScale="77500" lnSpcReduction="20000"/>
          </a:bodyPr>
          <a:lstStyle/>
          <a:p>
            <a:r>
              <a:rPr lang="en-US" sz="2600" dirty="0"/>
              <a:t>Contact with the public</a:t>
            </a:r>
          </a:p>
          <a:p>
            <a:endParaRPr lang="en-US" sz="2600" dirty="0"/>
          </a:p>
          <a:p>
            <a:r>
              <a:rPr lang="en-US" sz="2600" dirty="0"/>
              <a:t>Delivery of passengers, goods, or services</a:t>
            </a:r>
          </a:p>
          <a:p>
            <a:endParaRPr lang="en-US" sz="2600" dirty="0"/>
          </a:p>
          <a:p>
            <a:r>
              <a:rPr lang="en-US" sz="2600" dirty="0"/>
              <a:t>Having a mobile workplace such as a taxicab or police cruiser</a:t>
            </a:r>
          </a:p>
          <a:p>
            <a:endParaRPr lang="en-US" sz="2600" dirty="0"/>
          </a:p>
          <a:p>
            <a:r>
              <a:rPr lang="en-US" sz="2600" dirty="0"/>
              <a:t>Working with unstable persons in health care, social services, or criminal justice settings</a:t>
            </a:r>
          </a:p>
          <a:p>
            <a:endParaRPr lang="en-US" sz="2600" dirty="0"/>
          </a:p>
          <a:p>
            <a:r>
              <a:rPr lang="en-US" sz="2600" dirty="0"/>
              <a:t>Working alone or in small numbers</a:t>
            </a:r>
          </a:p>
          <a:p>
            <a:endParaRPr lang="en-US" sz="2600" dirty="0"/>
          </a:p>
          <a:p>
            <a:r>
              <a:rPr lang="en-US" sz="2600" dirty="0"/>
              <a:t>Working late at night or during early morning hours</a:t>
            </a:r>
          </a:p>
          <a:p>
            <a:endParaRPr lang="en-US" sz="2600" dirty="0"/>
          </a:p>
          <a:p>
            <a:r>
              <a:rPr lang="en-US" sz="2600" dirty="0"/>
              <a:t>Working in high-crime areas</a:t>
            </a:r>
          </a:p>
          <a:p>
            <a:endParaRPr lang="en-US" sz="2600" dirty="0"/>
          </a:p>
          <a:p>
            <a:r>
              <a:rPr lang="en-US" sz="2600" dirty="0"/>
              <a:t>Guarding expensive goods</a:t>
            </a:r>
          </a:p>
          <a:p>
            <a:endParaRPr lang="en-US" sz="2600" dirty="0"/>
          </a:p>
          <a:p>
            <a:endParaRPr lang="en-US" sz="2600" dirty="0"/>
          </a:p>
          <a:p>
            <a:endParaRPr lang="en-US" dirty="0"/>
          </a:p>
        </p:txBody>
      </p:sp>
    </p:spTree>
    <p:extLst>
      <p:ext uri="{BB962C8B-B14F-4D97-AF65-F5344CB8AC3E}">
        <p14:creationId xmlns:p14="http://schemas.microsoft.com/office/powerpoint/2010/main" val="23199772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pPr algn="ctr"/>
            <a:endParaRPr lang="en-US" sz="2000" dirty="0" smtClean="0"/>
          </a:p>
          <a:p>
            <a:pPr algn="ctr"/>
            <a:endParaRPr lang="en-US" sz="2000" dirty="0"/>
          </a:p>
          <a:p>
            <a:pPr algn="ctr"/>
            <a:endParaRPr lang="en-US" sz="2000" dirty="0" smtClean="0"/>
          </a:p>
          <a:p>
            <a:pPr algn="ctr"/>
            <a:endParaRPr lang="en-US" sz="2000" dirty="0"/>
          </a:p>
          <a:p>
            <a:pPr algn="ctr"/>
            <a:endParaRPr lang="en-US" sz="2000" dirty="0" smtClean="0"/>
          </a:p>
          <a:p>
            <a:pPr algn="ctr"/>
            <a:endParaRPr lang="en-US" sz="2000" dirty="0"/>
          </a:p>
          <a:p>
            <a:pPr algn="ctr"/>
            <a:r>
              <a:rPr lang="en-US" sz="2000" dirty="0" smtClean="0"/>
              <a:t>It’s better to be Proactive than having to </a:t>
            </a:r>
            <a:r>
              <a:rPr lang="en-US" sz="2000" smtClean="0"/>
              <a:t>be Reactive</a:t>
            </a:r>
            <a:endParaRPr lang="en-US" sz="2000" dirty="0"/>
          </a:p>
        </p:txBody>
      </p:sp>
    </p:spTree>
    <p:extLst>
      <p:ext uri="{BB962C8B-B14F-4D97-AF65-F5344CB8AC3E}">
        <p14:creationId xmlns:p14="http://schemas.microsoft.com/office/powerpoint/2010/main" val="2600629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violence</a:t>
            </a:r>
            <a:endParaRPr lang="en-US" dirty="0"/>
          </a:p>
        </p:txBody>
      </p:sp>
      <p:sp>
        <p:nvSpPr>
          <p:cNvPr id="3" name="Content Placeholder 2"/>
          <p:cNvSpPr>
            <a:spLocks noGrp="1"/>
          </p:cNvSpPr>
          <p:nvPr>
            <p:ph idx="1"/>
          </p:nvPr>
        </p:nvSpPr>
        <p:spPr/>
        <p:txBody>
          <a:bodyPr/>
          <a:lstStyle/>
          <a:p>
            <a:r>
              <a:rPr lang="en-US" sz="2800" b="1" dirty="0" smtClean="0"/>
              <a:t>Employer Directed</a:t>
            </a:r>
          </a:p>
          <a:p>
            <a:pPr lvl="1"/>
            <a:r>
              <a:rPr lang="en-US" sz="2400" dirty="0" smtClean="0"/>
              <a:t>Violence against Authority</a:t>
            </a:r>
          </a:p>
          <a:p>
            <a:r>
              <a:rPr lang="en-US" sz="2800" b="1" dirty="0" smtClean="0"/>
              <a:t>Property Directed</a:t>
            </a:r>
          </a:p>
          <a:p>
            <a:pPr lvl="1"/>
            <a:r>
              <a:rPr lang="en-US" sz="2400" dirty="0" smtClean="0"/>
              <a:t>Acts against UNK Property</a:t>
            </a:r>
          </a:p>
          <a:p>
            <a:r>
              <a:rPr lang="en-US" sz="2800" b="1" dirty="0" smtClean="0"/>
              <a:t>Domestic</a:t>
            </a:r>
          </a:p>
          <a:p>
            <a:pPr lvl="1"/>
            <a:r>
              <a:rPr lang="en-US" sz="2400" dirty="0" smtClean="0"/>
              <a:t>Violent acts against a person of desired intimacy</a:t>
            </a:r>
          </a:p>
          <a:p>
            <a:r>
              <a:rPr lang="en-US" sz="2800" b="1" dirty="0" smtClean="0"/>
              <a:t>Commercial</a:t>
            </a:r>
          </a:p>
          <a:p>
            <a:pPr lvl="1"/>
            <a:r>
              <a:rPr lang="en-US" sz="2400" dirty="0" smtClean="0"/>
              <a:t>Theft of money or property</a:t>
            </a:r>
          </a:p>
          <a:p>
            <a:pPr marL="411480" lvl="1" indent="0">
              <a:buNone/>
            </a:pPr>
            <a:endParaRPr lang="en-US" dirty="0" smtClean="0"/>
          </a:p>
        </p:txBody>
      </p:sp>
    </p:spTree>
    <p:extLst>
      <p:ext uri="{BB962C8B-B14F-4D97-AF65-F5344CB8AC3E}">
        <p14:creationId xmlns:p14="http://schemas.microsoft.com/office/powerpoint/2010/main" val="3004446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Results of Workplace Violence</a:t>
            </a:r>
            <a:endParaRPr lang="en-US" dirty="0"/>
          </a:p>
        </p:txBody>
      </p:sp>
      <p:sp>
        <p:nvSpPr>
          <p:cNvPr id="3" name="Content Placeholder 2"/>
          <p:cNvSpPr>
            <a:spLocks noGrp="1"/>
          </p:cNvSpPr>
          <p:nvPr>
            <p:ph idx="1"/>
          </p:nvPr>
        </p:nvSpPr>
        <p:spPr>
          <a:xfrm>
            <a:off x="457200" y="1752600"/>
            <a:ext cx="8229600" cy="4953000"/>
          </a:xfrm>
        </p:spPr>
        <p:txBody>
          <a:bodyPr>
            <a:normAutofit lnSpcReduction="10000"/>
          </a:bodyPr>
          <a:lstStyle/>
          <a:p>
            <a:r>
              <a:rPr lang="en-US" dirty="0" smtClean="0"/>
              <a:t>Loss of life</a:t>
            </a:r>
          </a:p>
          <a:p>
            <a:r>
              <a:rPr lang="en-US" dirty="0" smtClean="0"/>
              <a:t>Rape</a:t>
            </a:r>
          </a:p>
          <a:p>
            <a:r>
              <a:rPr lang="en-US" dirty="0" smtClean="0"/>
              <a:t>Assaults</a:t>
            </a:r>
          </a:p>
          <a:p>
            <a:r>
              <a:rPr lang="en-US" dirty="0" smtClean="0"/>
              <a:t>Loss of productivity</a:t>
            </a:r>
          </a:p>
          <a:p>
            <a:r>
              <a:rPr lang="en-US" dirty="0" smtClean="0"/>
              <a:t>Absenteeism</a:t>
            </a:r>
          </a:p>
          <a:p>
            <a:r>
              <a:rPr lang="en-US" dirty="0" smtClean="0"/>
              <a:t>Tardiness</a:t>
            </a:r>
          </a:p>
          <a:p>
            <a:r>
              <a:rPr lang="en-US" dirty="0" smtClean="0"/>
              <a:t>Sick time abuse</a:t>
            </a:r>
          </a:p>
          <a:p>
            <a:r>
              <a:rPr lang="en-US" dirty="0" smtClean="0"/>
              <a:t>Theft or property damage</a:t>
            </a:r>
          </a:p>
          <a:p>
            <a:r>
              <a:rPr lang="en-US" dirty="0" smtClean="0"/>
              <a:t>Employee turnover, lost training</a:t>
            </a:r>
          </a:p>
          <a:p>
            <a:r>
              <a:rPr lang="en-US" dirty="0" smtClean="0"/>
              <a:t>Employee anxiety and fear</a:t>
            </a:r>
            <a:endParaRPr lang="en-US" dirty="0"/>
          </a:p>
        </p:txBody>
      </p:sp>
    </p:spTree>
    <p:extLst>
      <p:ext uri="{BB962C8B-B14F-4D97-AF65-F5344CB8AC3E}">
        <p14:creationId xmlns:p14="http://schemas.microsoft.com/office/powerpoint/2010/main" val="3967784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Warnings Signs</a:t>
            </a:r>
            <a:endParaRPr lang="en-US" dirty="0"/>
          </a:p>
        </p:txBody>
      </p:sp>
      <p:sp>
        <p:nvSpPr>
          <p:cNvPr id="3" name="Content Placeholder 2"/>
          <p:cNvSpPr>
            <a:spLocks noGrp="1"/>
          </p:cNvSpPr>
          <p:nvPr>
            <p:ph idx="1"/>
          </p:nvPr>
        </p:nvSpPr>
        <p:spPr/>
        <p:txBody>
          <a:bodyPr>
            <a:normAutofit lnSpcReduction="10000"/>
          </a:bodyPr>
          <a:lstStyle/>
          <a:p>
            <a:r>
              <a:rPr lang="en-US" dirty="0" smtClean="0"/>
              <a:t>Complains about even simple tasks</a:t>
            </a:r>
          </a:p>
          <a:p>
            <a:r>
              <a:rPr lang="en-US" dirty="0" smtClean="0"/>
              <a:t>Poor work reviews</a:t>
            </a:r>
          </a:p>
          <a:p>
            <a:r>
              <a:rPr lang="en-US" dirty="0" smtClean="0"/>
              <a:t>Absenteeism or tardiness</a:t>
            </a:r>
          </a:p>
          <a:p>
            <a:r>
              <a:rPr lang="en-US" dirty="0" smtClean="0"/>
              <a:t>Unable to accept direction or criticism</a:t>
            </a:r>
          </a:p>
          <a:p>
            <a:r>
              <a:rPr lang="en-US" dirty="0" smtClean="0"/>
              <a:t>Blames others for problems</a:t>
            </a:r>
          </a:p>
          <a:p>
            <a:r>
              <a:rPr lang="en-US" dirty="0" smtClean="0"/>
              <a:t>Difficulty working with others</a:t>
            </a:r>
          </a:p>
          <a:p>
            <a:r>
              <a:rPr lang="en-US" dirty="0" smtClean="0"/>
              <a:t>History of violence</a:t>
            </a:r>
          </a:p>
          <a:p>
            <a:r>
              <a:rPr lang="en-US" dirty="0" smtClean="0"/>
              <a:t>History of Drug and/or alcohol abuse</a:t>
            </a:r>
          </a:p>
          <a:p>
            <a:r>
              <a:rPr lang="en-US" dirty="0" smtClean="0"/>
              <a:t>Emotional problems or mood swings</a:t>
            </a:r>
          </a:p>
          <a:p>
            <a:r>
              <a:rPr lang="en-US" dirty="0" smtClean="0"/>
              <a:t>Obsessive talk or behavior towards co-worker</a:t>
            </a:r>
          </a:p>
          <a:p>
            <a:endParaRPr lang="en-US" dirty="0"/>
          </a:p>
        </p:txBody>
      </p:sp>
    </p:spTree>
    <p:extLst>
      <p:ext uri="{BB962C8B-B14F-4D97-AF65-F5344CB8AC3E}">
        <p14:creationId xmlns:p14="http://schemas.microsoft.com/office/powerpoint/2010/main" val="3738091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Warning signs </a:t>
            </a:r>
            <a:endParaRPr lang="en-US" dirty="0"/>
          </a:p>
        </p:txBody>
      </p:sp>
      <p:sp>
        <p:nvSpPr>
          <p:cNvPr id="3" name="Content Placeholder 2"/>
          <p:cNvSpPr>
            <a:spLocks noGrp="1"/>
          </p:cNvSpPr>
          <p:nvPr>
            <p:ph idx="1"/>
          </p:nvPr>
        </p:nvSpPr>
        <p:spPr/>
        <p:txBody>
          <a:bodyPr>
            <a:normAutofit/>
          </a:bodyPr>
          <a:lstStyle/>
          <a:p>
            <a:r>
              <a:rPr lang="en-US" dirty="0" smtClean="0"/>
              <a:t>Slamming doors, swearing, outbursts of rage</a:t>
            </a:r>
          </a:p>
          <a:p>
            <a:r>
              <a:rPr lang="en-US" dirty="0" smtClean="0"/>
              <a:t>Sudden change in behavior</a:t>
            </a:r>
          </a:p>
          <a:p>
            <a:r>
              <a:rPr lang="en-US" dirty="0" smtClean="0"/>
              <a:t>Relationship changes</a:t>
            </a:r>
          </a:p>
          <a:p>
            <a:r>
              <a:rPr lang="en-US" dirty="0" smtClean="0"/>
              <a:t>Financial problems</a:t>
            </a:r>
          </a:p>
          <a:p>
            <a:r>
              <a:rPr lang="en-US" dirty="0" smtClean="0"/>
              <a:t>Portrays themselves as a victim</a:t>
            </a:r>
          </a:p>
          <a:p>
            <a:r>
              <a:rPr lang="en-US" dirty="0" smtClean="0"/>
              <a:t>Talks to themselves</a:t>
            </a:r>
          </a:p>
          <a:p>
            <a:endParaRPr lang="en-US" dirty="0" smtClean="0"/>
          </a:p>
        </p:txBody>
      </p:sp>
    </p:spTree>
    <p:extLst>
      <p:ext uri="{BB962C8B-B14F-4D97-AF65-F5344CB8AC3E}">
        <p14:creationId xmlns:p14="http://schemas.microsoft.com/office/powerpoint/2010/main" val="1399460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Violent or Threatening Behavior</a:t>
            </a:r>
            <a:endParaRPr lang="en-US" dirty="0"/>
          </a:p>
        </p:txBody>
      </p:sp>
      <p:sp>
        <p:nvSpPr>
          <p:cNvPr id="3" name="Content Placeholder 2"/>
          <p:cNvSpPr>
            <a:spLocks noGrp="1"/>
          </p:cNvSpPr>
          <p:nvPr>
            <p:ph idx="1"/>
          </p:nvPr>
        </p:nvSpPr>
        <p:spPr/>
        <p:txBody>
          <a:bodyPr/>
          <a:lstStyle/>
          <a:p>
            <a:r>
              <a:rPr lang="en-US" sz="2800" dirty="0"/>
              <a:t>Verbal abuse </a:t>
            </a:r>
          </a:p>
          <a:p>
            <a:r>
              <a:rPr lang="en-US" sz="2800" dirty="0"/>
              <a:t>Indirect threats </a:t>
            </a:r>
          </a:p>
          <a:p>
            <a:r>
              <a:rPr lang="en-US" sz="2800" dirty="0"/>
              <a:t>Direct threats</a:t>
            </a:r>
          </a:p>
          <a:p>
            <a:r>
              <a:rPr lang="en-US" sz="2800" dirty="0"/>
              <a:t>Nonverbal threats</a:t>
            </a:r>
          </a:p>
          <a:p>
            <a:r>
              <a:rPr lang="en-US" sz="2800" dirty="0"/>
              <a:t>Extreme threats</a:t>
            </a:r>
          </a:p>
          <a:p>
            <a:r>
              <a:rPr lang="en-US" sz="2800" dirty="0"/>
              <a:t>Violent actions</a:t>
            </a:r>
          </a:p>
          <a:p>
            <a:endParaRPr lang="en-US" dirty="0"/>
          </a:p>
        </p:txBody>
      </p:sp>
    </p:spTree>
    <p:extLst>
      <p:ext uri="{BB962C8B-B14F-4D97-AF65-F5344CB8AC3E}">
        <p14:creationId xmlns:p14="http://schemas.microsoft.com/office/powerpoint/2010/main" val="2773652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Prevention</a:t>
            </a:r>
            <a:br>
              <a:rPr lang="en-US" dirty="0" smtClean="0"/>
            </a:br>
            <a:r>
              <a:rPr lang="en-US" dirty="0" smtClean="0"/>
              <a:t>What to do????	</a:t>
            </a:r>
            <a:endParaRPr lang="en-US" dirty="0"/>
          </a:p>
        </p:txBody>
      </p:sp>
      <p:sp>
        <p:nvSpPr>
          <p:cNvPr id="3" name="Content Placeholder 2"/>
          <p:cNvSpPr>
            <a:spLocks noGrp="1"/>
          </p:cNvSpPr>
          <p:nvPr>
            <p:ph idx="1"/>
          </p:nvPr>
        </p:nvSpPr>
        <p:spPr/>
        <p:txBody>
          <a:bodyPr/>
          <a:lstStyle/>
          <a:p>
            <a:pPr algn="ct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3019425"/>
            <a:ext cx="3276600" cy="277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29551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Preventing and Defusing Workplace violence</a:t>
            </a:r>
            <a:endParaRPr lang="en-US" dirty="0"/>
          </a:p>
        </p:txBody>
      </p:sp>
      <p:sp>
        <p:nvSpPr>
          <p:cNvPr id="3" name="Content Placeholder 2"/>
          <p:cNvSpPr>
            <a:spLocks noGrp="1"/>
          </p:cNvSpPr>
          <p:nvPr>
            <p:ph idx="1"/>
          </p:nvPr>
        </p:nvSpPr>
        <p:spPr/>
        <p:txBody>
          <a:bodyPr>
            <a:normAutofit/>
          </a:bodyPr>
          <a:lstStyle/>
          <a:p>
            <a:r>
              <a:rPr lang="en-US" sz="2800" dirty="0"/>
              <a:t>Understand the scope of workplace violence </a:t>
            </a:r>
          </a:p>
          <a:p>
            <a:r>
              <a:rPr lang="en-US" sz="2800" dirty="0"/>
              <a:t>Know the policy requirements</a:t>
            </a:r>
          </a:p>
          <a:p>
            <a:r>
              <a:rPr lang="en-US" sz="2800" dirty="0"/>
              <a:t>Recognize warning signs of violent behavior</a:t>
            </a:r>
          </a:p>
          <a:p>
            <a:r>
              <a:rPr lang="en-US" sz="2800" dirty="0"/>
              <a:t>Be prepared to take appropriate action</a:t>
            </a:r>
          </a:p>
          <a:p>
            <a:endParaRPr lang="en-US" sz="2800" dirty="0"/>
          </a:p>
        </p:txBody>
      </p:sp>
    </p:spTree>
    <p:extLst>
      <p:ext uri="{BB962C8B-B14F-4D97-AF65-F5344CB8AC3E}">
        <p14:creationId xmlns:p14="http://schemas.microsoft.com/office/powerpoint/2010/main" val="12138098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1295</TotalTime>
  <Words>1027</Words>
  <Application>Microsoft Office PowerPoint</Application>
  <PresentationFormat>On-screen Show (4:3)</PresentationFormat>
  <Paragraphs>159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Apex</vt:lpstr>
      <vt:lpstr>Workplace Violence</vt:lpstr>
      <vt:lpstr>Workplace violence risk factors for Workplace violence</vt:lpstr>
      <vt:lpstr>Types of violence</vt:lpstr>
      <vt:lpstr> Results of Workplace Violence</vt:lpstr>
      <vt:lpstr>Warnings Signs</vt:lpstr>
      <vt:lpstr>Warning signs </vt:lpstr>
      <vt:lpstr>Examples of Violent or Threatening Behavior</vt:lpstr>
      <vt:lpstr>Prevention What to do???? </vt:lpstr>
      <vt:lpstr>Preventing and Defusing Workplace violence</vt:lpstr>
      <vt:lpstr>PowerPoint Presentation</vt:lpstr>
      <vt:lpstr>Threat Assessment</vt:lpstr>
      <vt:lpstr>Crisis Management/Defusing </vt:lpstr>
      <vt:lpstr>Crisis Management</vt:lpstr>
      <vt:lpstr>De-escalating </vt:lpstr>
      <vt:lpstr>Reporting Workplace violence </vt:lpstr>
      <vt:lpstr>Security Measures </vt:lpstr>
      <vt:lpstr>Additional Security Measures</vt:lpstr>
      <vt:lpstr>Contacts On Campus</vt:lpstr>
      <vt:lpstr>Contact  Off Campus</vt:lpstr>
      <vt:lpstr>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Workplace Violence</dc:title>
  <dc:creator>publsafe-evid</dc:creator>
  <cp:lastModifiedBy>Ricci J. Fast</cp:lastModifiedBy>
  <cp:revision>35</cp:revision>
  <cp:lastPrinted>2011-08-09T17:19:00Z</cp:lastPrinted>
  <dcterms:created xsi:type="dcterms:W3CDTF">2011-07-13T17:53:54Z</dcterms:created>
  <dcterms:modified xsi:type="dcterms:W3CDTF">2014-06-03T18:01:38Z</dcterms:modified>
</cp:coreProperties>
</file>