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58" r:id="rId4"/>
    <p:sldId id="261" r:id="rId5"/>
    <p:sldId id="281" r:id="rId6"/>
    <p:sldId id="263" r:id="rId7"/>
    <p:sldId id="264" r:id="rId8"/>
    <p:sldId id="265" r:id="rId9"/>
    <p:sldId id="276" r:id="rId10"/>
    <p:sldId id="277" r:id="rId11"/>
    <p:sldId id="284" r:id="rId12"/>
    <p:sldId id="285" r:id="rId13"/>
    <p:sldId id="266" r:id="rId14"/>
    <p:sldId id="267" r:id="rId15"/>
    <p:sldId id="269" r:id="rId16"/>
    <p:sldId id="270" r:id="rId17"/>
    <p:sldId id="271" r:id="rId18"/>
    <p:sldId id="272" r:id="rId19"/>
    <p:sldId id="283" r:id="rId20"/>
    <p:sldId id="273" r:id="rId21"/>
    <p:sldId id="274" r:id="rId22"/>
    <p:sldId id="28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7E1"/>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autoAdjust="0"/>
    <p:restoredTop sz="94675" autoAdjust="0"/>
  </p:normalViewPr>
  <p:slideViewPr>
    <p:cSldViewPr>
      <p:cViewPr varScale="1">
        <p:scale>
          <a:sx n="107" d="100"/>
          <a:sy n="107" d="100"/>
        </p:scale>
        <p:origin x="-109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37A2969-C622-4780-8934-7429358A2ACB}"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37A2969-C622-4780-8934-7429358A2AC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106476-CBDE-4617-9C72-C86BCC036759}" type="datetimeFigureOut">
              <a:rPr lang="en-US" smtClean="0"/>
              <a:t>11/5/2013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37A2969-C622-4780-8934-7429358A2AC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0106476-CBDE-4617-9C72-C86BCC036759}" type="datetimeFigureOut">
              <a:rPr lang="en-US" smtClean="0"/>
              <a:t>11/5/2013</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37A2969-C622-4780-8934-7429358A2ACB}"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facebook.com/pages/UNK-Police-and-Parking-Services/279119592231327"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401762"/>
          </a:xfrm>
        </p:spPr>
        <p:txBody>
          <a:bodyPr>
            <a:noAutofit/>
          </a:bodyPr>
          <a:lstStyle/>
          <a:p>
            <a:r>
              <a:rPr lang="en-US" sz="6000" b="1" dirty="0" smtClean="0"/>
              <a:t/>
            </a:r>
            <a:br>
              <a:rPr lang="en-US" sz="6000" b="1" dirty="0" smtClean="0"/>
            </a:br>
            <a:r>
              <a:rPr lang="en-US" sz="6000" dirty="0"/>
              <a:t/>
            </a:r>
            <a:br>
              <a:rPr lang="en-US" sz="6000" dirty="0"/>
            </a:br>
            <a:r>
              <a:rPr lang="en-US" sz="6000" dirty="0" smtClean="0"/>
              <a:t/>
            </a:r>
            <a:br>
              <a:rPr lang="en-US" sz="6000" dirty="0" smtClean="0"/>
            </a:br>
            <a:r>
              <a:rPr lang="en-US" sz="6000" dirty="0"/>
              <a:t/>
            </a:r>
            <a:br>
              <a:rPr lang="en-US" sz="6000" dirty="0"/>
            </a:br>
            <a:r>
              <a:rPr lang="en-US" sz="6000" dirty="0" smtClean="0"/>
              <a:t/>
            </a:r>
            <a:br>
              <a:rPr lang="en-US" sz="6000" dirty="0" smtClean="0"/>
            </a:br>
            <a:r>
              <a:rPr lang="en-US" sz="6000" b="1" dirty="0" smtClean="0"/>
              <a:t>Sexual Assault Prevention</a:t>
            </a:r>
            <a:endParaRPr lang="en-US" sz="6000" b="1" dirty="0"/>
          </a:p>
        </p:txBody>
      </p:sp>
      <p:sp>
        <p:nvSpPr>
          <p:cNvPr id="7" name="Content Placeholder 6"/>
          <p:cNvSpPr>
            <a:spLocks noGrp="1"/>
          </p:cNvSpPr>
          <p:nvPr>
            <p:ph idx="1"/>
          </p:nvPr>
        </p:nvSpPr>
        <p:spPr/>
        <p:txBody>
          <a:bodyPr>
            <a:normAutofit/>
          </a:bodyPr>
          <a:lstStyle/>
          <a:p>
            <a:pPr marL="137160" indent="0" algn="ctr">
              <a:buNone/>
            </a:pPr>
            <a:endParaRPr lang="en-US" sz="4400" dirty="0" smtClean="0"/>
          </a:p>
          <a:p>
            <a:pPr marL="137160" indent="0" algn="ctr">
              <a:buNone/>
            </a:pPr>
            <a:endParaRPr lang="en-US" sz="3600" dirty="0" smtClean="0"/>
          </a:p>
          <a:p>
            <a:pPr marL="137160" indent="0" algn="ctr">
              <a:buNone/>
            </a:pPr>
            <a:endParaRPr lang="en-US" sz="3600" dirty="0"/>
          </a:p>
        </p:txBody>
      </p:sp>
    </p:spTree>
    <p:extLst>
      <p:ext uri="{BB962C8B-B14F-4D97-AF65-F5344CB8AC3E}">
        <p14:creationId xmlns:p14="http://schemas.microsoft.com/office/powerpoint/2010/main" val="799413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FAN</a:t>
            </a:r>
            <a:endParaRPr lang="en-US" dirty="0"/>
          </a:p>
        </p:txBody>
      </p:sp>
      <p:sp>
        <p:nvSpPr>
          <p:cNvPr id="3" name="Content Placeholder 2"/>
          <p:cNvSpPr>
            <a:spLocks noGrp="1"/>
          </p:cNvSpPr>
          <p:nvPr>
            <p:ph idx="1"/>
          </p:nvPr>
        </p:nvSpPr>
        <p:spPr/>
        <p:txBody>
          <a:bodyPr>
            <a:normAutofit/>
          </a:bodyPr>
          <a:lstStyle/>
          <a:p>
            <a:endParaRPr lang="en-US" dirty="0"/>
          </a:p>
          <a:p>
            <a:r>
              <a:rPr lang="en-US" sz="2400" dirty="0" smtClean="0"/>
              <a:t>To </a:t>
            </a:r>
            <a:r>
              <a:rPr lang="en-US" sz="2400" dirty="0"/>
              <a:t>provide centralized access to an integrated system of services for victims of abuse. </a:t>
            </a:r>
          </a:p>
          <a:p>
            <a:r>
              <a:rPr lang="en-US" sz="2400" dirty="0" smtClean="0"/>
              <a:t>To </a:t>
            </a:r>
            <a:r>
              <a:rPr lang="en-US" sz="2400" dirty="0"/>
              <a:t>provide coordination of high quality, reliable, timely, consistent psychosocial history and assessment interviews and forensic medical examinations. </a:t>
            </a:r>
          </a:p>
          <a:p>
            <a:r>
              <a:rPr lang="en-US" sz="2400" dirty="0" smtClean="0"/>
              <a:t>To </a:t>
            </a:r>
            <a:r>
              <a:rPr lang="en-US" sz="2400" dirty="0"/>
              <a:t>provide an increased coordination of efforts toward prevention, identification, treatment and prosecution of abuse. </a:t>
            </a:r>
          </a:p>
          <a:p>
            <a:endParaRPr lang="en-US" dirty="0"/>
          </a:p>
          <a:p>
            <a:endParaRPr lang="en-US" dirty="0"/>
          </a:p>
        </p:txBody>
      </p:sp>
    </p:spTree>
    <p:extLst>
      <p:ext uri="{BB962C8B-B14F-4D97-AF65-F5344CB8AC3E}">
        <p14:creationId xmlns:p14="http://schemas.microsoft.com/office/powerpoint/2010/main" val="104896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fontScale="90000"/>
          </a:bodyPr>
          <a:lstStyle/>
          <a:p>
            <a:r>
              <a:rPr lang="en-US" sz="3600" dirty="0" smtClean="0"/>
              <a:t>If </a:t>
            </a:r>
            <a:r>
              <a:rPr lang="en-US" sz="3600" dirty="0"/>
              <a:t>Someone is Pressuring </a:t>
            </a:r>
            <a:r>
              <a:rPr lang="en-US" sz="3600" dirty="0" smtClean="0"/>
              <a:t>You</a:t>
            </a:r>
            <a:br>
              <a:rPr lang="en-US" sz="3600" dirty="0" smtClean="0"/>
            </a:br>
            <a:r>
              <a:rPr lang="en-US" sz="2200" dirty="0"/>
              <a:t/>
            </a:r>
            <a:br>
              <a:rPr lang="en-US" sz="2200" dirty="0"/>
            </a:br>
            <a:r>
              <a:rPr lang="en-US" sz="2200" dirty="0"/>
              <a:t/>
            </a:r>
            <a:br>
              <a:rPr lang="en-US" sz="2200" dirty="0"/>
            </a:br>
            <a:r>
              <a:rPr lang="en-US" sz="2000" dirty="0">
                <a:solidFill>
                  <a:schemeClr val="tx1"/>
                </a:solidFill>
              </a:rPr>
              <a:t>1.Remember that being in this situation is not your fault. You did not do anything wrong, it is the person who is making you uncomfortable that is to blame</a:t>
            </a:r>
            <a:r>
              <a:rPr lang="en-US" sz="2000" dirty="0" smtClean="0">
                <a:solidFill>
                  <a:schemeClr val="tx1"/>
                </a:solidFill>
              </a:rPr>
              <a:t>.</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2.Be true to yourself. Don't feel obligated to do anything you don't want to do. "I don't want to" is always a good enough reason. Do what feels right to you and what you are comfortable with</a:t>
            </a:r>
            <a:r>
              <a:rPr lang="en-US" sz="2000" dirty="0" smtClean="0">
                <a:solidFill>
                  <a:schemeClr val="tx1"/>
                </a:solidFill>
              </a:rPr>
              <a:t>.</a:t>
            </a:r>
            <a:br>
              <a:rPr lang="en-US" sz="2000" dirty="0" smtClean="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3.Have a code word with your friends or family so that if you don’t feel comfortable you can call them and communicate your discomfort without the person you are with knowing. Your friends or family can then come to get you or make up an excuse for you to leave.</a:t>
            </a:r>
            <a:br>
              <a:rPr lang="en-US" sz="2000" dirty="0">
                <a:solidFill>
                  <a:schemeClr val="tx1"/>
                </a:solidFill>
              </a:rPr>
            </a:br>
            <a:r>
              <a:rPr lang="en-US" sz="2000" dirty="0">
                <a:solidFill>
                  <a:schemeClr val="tx1"/>
                </a:solidFill>
              </a:rPr>
              <a:t/>
            </a:r>
            <a:br>
              <a:rPr lang="en-US" sz="2000" dirty="0">
                <a:solidFill>
                  <a:schemeClr val="tx1"/>
                </a:solidFill>
              </a:rPr>
            </a:br>
            <a:endParaRPr lang="en-US" sz="2000" dirty="0">
              <a:solidFill>
                <a:schemeClr val="tx1"/>
              </a:solidFill>
            </a:endParaRPr>
          </a:p>
        </p:txBody>
      </p:sp>
    </p:spTree>
    <p:extLst>
      <p:ext uri="{BB962C8B-B14F-4D97-AF65-F5344CB8AC3E}">
        <p14:creationId xmlns:p14="http://schemas.microsoft.com/office/powerpoint/2010/main" val="92978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If Someone is Pressuring You</a:t>
            </a:r>
            <a:r>
              <a:rPr lang="en-US" dirty="0"/>
              <a:t/>
            </a:r>
            <a:br>
              <a:rPr lang="en-US" dirty="0"/>
            </a:br>
            <a:endParaRPr lang="en-US" dirty="0"/>
          </a:p>
        </p:txBody>
      </p:sp>
      <p:sp>
        <p:nvSpPr>
          <p:cNvPr id="3" name="Rectangle 2"/>
          <p:cNvSpPr/>
          <p:nvPr/>
        </p:nvSpPr>
        <p:spPr>
          <a:xfrm>
            <a:off x="166456" y="2133600"/>
            <a:ext cx="8763000" cy="3693319"/>
          </a:xfrm>
          <a:prstGeom prst="rect">
            <a:avLst/>
          </a:prstGeom>
        </p:spPr>
        <p:txBody>
          <a:bodyPr wrap="square">
            <a:spAutoFit/>
          </a:bodyPr>
          <a:lstStyle/>
          <a:p>
            <a:r>
              <a:rPr lang="en-US" dirty="0"/>
              <a:t>4.Lie. If you don’t want to hurt the person’s feelings it is better to lie and make up a reason to leave than to stay and be uncomfortable, scared, or worse. Some excuses you could use are: needing to take care of a friend or family member, not feeling well, having somewhere else that you need to be, etc</a:t>
            </a:r>
            <a:r>
              <a:rPr lang="en-US" dirty="0" smtClean="0"/>
              <a:t>.</a:t>
            </a:r>
          </a:p>
          <a:p>
            <a:r>
              <a:rPr lang="en-US" dirty="0"/>
              <a:t/>
            </a:r>
            <a:br>
              <a:rPr lang="en-US" dirty="0"/>
            </a:br>
            <a:r>
              <a:rPr lang="en-US" dirty="0"/>
              <a:t>5.Try to think of an escape route. How would you try to get out of the room? Where are the doors? Windows? Are there people around who might be able to help you? Is there an emergency phone nearby</a:t>
            </a:r>
            <a:r>
              <a:rPr lang="en-US" dirty="0" smtClean="0"/>
              <a:t>?</a:t>
            </a:r>
          </a:p>
          <a:p>
            <a:r>
              <a:rPr lang="en-US" dirty="0"/>
              <a:t/>
            </a:r>
            <a:br>
              <a:rPr lang="en-US" dirty="0"/>
            </a:br>
            <a:r>
              <a:rPr lang="en-US" dirty="0"/>
              <a:t>6.If you and/or the other person have been drinking, you can say that you would rather wait until you both have your full judgment before doing anything you may regret later.</a:t>
            </a:r>
            <a:br>
              <a:rPr lang="en-US" dirty="0"/>
            </a:br>
            <a:endParaRPr lang="en-US" dirty="0"/>
          </a:p>
        </p:txBody>
      </p:sp>
    </p:spTree>
    <p:extLst>
      <p:ext uri="{BB962C8B-B14F-4D97-AF65-F5344CB8AC3E}">
        <p14:creationId xmlns:p14="http://schemas.microsoft.com/office/powerpoint/2010/main" val="167343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dirty="0" smtClean="0"/>
              <a:t>Prevention</a:t>
            </a:r>
            <a:endParaRPr lang="en-US" dirty="0"/>
          </a:p>
        </p:txBody>
      </p:sp>
      <p:sp>
        <p:nvSpPr>
          <p:cNvPr id="3" name="Content Placeholder 2"/>
          <p:cNvSpPr>
            <a:spLocks noGrp="1"/>
          </p:cNvSpPr>
          <p:nvPr>
            <p:ph idx="1"/>
          </p:nvPr>
        </p:nvSpPr>
        <p:spPr>
          <a:xfrm>
            <a:off x="381000" y="1143000"/>
            <a:ext cx="8229600" cy="5410200"/>
          </a:xfrm>
        </p:spPr>
        <p:txBody>
          <a:bodyPr>
            <a:noAutofit/>
          </a:bodyPr>
          <a:lstStyle/>
          <a:p>
            <a:r>
              <a:rPr lang="en-US" sz="1800" dirty="0" smtClean="0"/>
              <a:t>Avoid </a:t>
            </a:r>
            <a:r>
              <a:rPr lang="en-US" sz="1800" dirty="0"/>
              <a:t>Dangerous Situations</a:t>
            </a:r>
          </a:p>
          <a:p>
            <a:r>
              <a:rPr lang="en-US" sz="1800" dirty="0" smtClean="0"/>
              <a:t>Be </a:t>
            </a:r>
            <a:r>
              <a:rPr lang="en-US" sz="1800" dirty="0"/>
              <a:t>aware of your surroundings. Knowing where you are and who is around you may help you to find a way to get out of a bad situation.</a:t>
            </a:r>
          </a:p>
          <a:p>
            <a:r>
              <a:rPr lang="en-US" sz="1800" dirty="0" smtClean="0"/>
              <a:t>Try </a:t>
            </a:r>
            <a:r>
              <a:rPr lang="en-US" sz="1800" dirty="0"/>
              <a:t>to avoid isolated areas. It is more difficult to get help if no one is around.</a:t>
            </a:r>
          </a:p>
          <a:p>
            <a:r>
              <a:rPr lang="en-US" sz="1800" dirty="0" smtClean="0"/>
              <a:t>Walk </a:t>
            </a:r>
            <a:r>
              <a:rPr lang="en-US" sz="1800" dirty="0"/>
              <a:t>with purpose. Even if you don’t know where you are going, act like you do</a:t>
            </a:r>
            <a:r>
              <a:rPr lang="en-US" sz="1800" dirty="0" smtClean="0"/>
              <a:t>. If uncomfortable, UNKPD does offer the SAFEWALK PROGRAM.</a:t>
            </a:r>
            <a:endParaRPr lang="en-US" sz="1800" dirty="0"/>
          </a:p>
          <a:p>
            <a:r>
              <a:rPr lang="en-US" sz="1800" dirty="0" smtClean="0"/>
              <a:t>Trust </a:t>
            </a:r>
            <a:r>
              <a:rPr lang="en-US" sz="1800" dirty="0"/>
              <a:t>your instincts. If a situation or location feels unsafe or uncomfortable, it probably isn’t the best place to be.</a:t>
            </a:r>
          </a:p>
          <a:p>
            <a:r>
              <a:rPr lang="en-US" sz="1800" dirty="0" smtClean="0"/>
              <a:t>Try </a:t>
            </a:r>
            <a:r>
              <a:rPr lang="en-US" sz="1800" dirty="0"/>
              <a:t>not to load yourself down with packages or bags as this can make you appear more vulnerable.</a:t>
            </a:r>
          </a:p>
          <a:p>
            <a:r>
              <a:rPr lang="en-US" sz="1800" dirty="0" smtClean="0"/>
              <a:t>Make </a:t>
            </a:r>
            <a:r>
              <a:rPr lang="en-US" sz="1800" dirty="0"/>
              <a:t>sure your cell phone is with you and charged and that you have cab money. </a:t>
            </a:r>
          </a:p>
          <a:p>
            <a:r>
              <a:rPr lang="en-US" sz="1800" dirty="0" smtClean="0"/>
              <a:t>Don't </a:t>
            </a:r>
            <a:r>
              <a:rPr lang="en-US" sz="1800" dirty="0"/>
              <a:t>allow yourself to be isolated with someone you don’t trust or someone you don’t know.</a:t>
            </a:r>
          </a:p>
          <a:p>
            <a:r>
              <a:rPr lang="en-US" sz="1800" dirty="0" smtClean="0"/>
              <a:t>Avoid </a:t>
            </a:r>
            <a:r>
              <a:rPr lang="en-US" sz="1800" dirty="0"/>
              <a:t>putting music headphones in both ears so that you can be more aware of your surroundings, especially if you are walking alone.</a:t>
            </a:r>
          </a:p>
          <a:p>
            <a:endParaRPr lang="en-US" sz="1800" dirty="0"/>
          </a:p>
        </p:txBody>
      </p:sp>
    </p:spTree>
    <p:extLst>
      <p:ext uri="{BB962C8B-B14F-4D97-AF65-F5344CB8AC3E}">
        <p14:creationId xmlns:p14="http://schemas.microsoft.com/office/powerpoint/2010/main" val="3925523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Home </a:t>
            </a:r>
            <a:r>
              <a:rPr lang="en-US" dirty="0" smtClean="0"/>
              <a:t>Safety</a:t>
            </a:r>
            <a:r>
              <a:rPr lang="en-US" dirty="0"/>
              <a:t/>
            </a:r>
            <a:br>
              <a:rPr lang="en-US" dirty="0"/>
            </a:br>
            <a:endParaRPr lang="en-US" dirty="0"/>
          </a:p>
        </p:txBody>
      </p:sp>
      <p:sp>
        <p:nvSpPr>
          <p:cNvPr id="3" name="Content Placeholder 2"/>
          <p:cNvSpPr>
            <a:spLocks noGrp="1"/>
          </p:cNvSpPr>
          <p:nvPr>
            <p:ph idx="1"/>
          </p:nvPr>
        </p:nvSpPr>
        <p:spPr>
          <a:xfrm>
            <a:off x="457200" y="1219200"/>
            <a:ext cx="8229600" cy="5334000"/>
          </a:xfrm>
        </p:spPr>
        <p:txBody>
          <a:bodyPr>
            <a:normAutofit/>
          </a:bodyPr>
          <a:lstStyle/>
          <a:p>
            <a:pPr>
              <a:buFont typeface="Wingdings" pitchFamily="2" charset="2"/>
              <a:buChar char="q"/>
            </a:pPr>
            <a:r>
              <a:rPr lang="en-US" dirty="0" smtClean="0"/>
              <a:t>Change </a:t>
            </a:r>
            <a:r>
              <a:rPr lang="en-US" dirty="0"/>
              <a:t>the locks on doors and windows</a:t>
            </a:r>
          </a:p>
          <a:p>
            <a:pPr>
              <a:buFont typeface="Wingdings" pitchFamily="2" charset="2"/>
              <a:buChar char="q"/>
            </a:pPr>
            <a:r>
              <a:rPr lang="en-US" dirty="0" smtClean="0"/>
              <a:t>Keep windows and doors </a:t>
            </a:r>
            <a:r>
              <a:rPr lang="en-US" dirty="0"/>
              <a:t>locked, even when you </a:t>
            </a:r>
            <a:r>
              <a:rPr lang="en-US" dirty="0" smtClean="0"/>
              <a:t>are at </a:t>
            </a:r>
            <a:r>
              <a:rPr lang="en-US" dirty="0"/>
              <a:t>home </a:t>
            </a:r>
          </a:p>
          <a:p>
            <a:pPr>
              <a:buFont typeface="Wingdings" pitchFamily="2" charset="2"/>
              <a:buChar char="q"/>
            </a:pPr>
            <a:r>
              <a:rPr lang="en-US" dirty="0" smtClean="0"/>
              <a:t>Select an apartment with a security system</a:t>
            </a:r>
            <a:endParaRPr lang="en-US" dirty="0"/>
          </a:p>
          <a:p>
            <a:pPr>
              <a:buFont typeface="Wingdings" pitchFamily="2" charset="2"/>
              <a:buChar char="q"/>
            </a:pPr>
            <a:r>
              <a:rPr lang="en-US" dirty="0" smtClean="0"/>
              <a:t>Install </a:t>
            </a:r>
            <a:r>
              <a:rPr lang="en-US" dirty="0"/>
              <a:t>outside lighting system (with motion detectors)</a:t>
            </a:r>
          </a:p>
          <a:p>
            <a:pPr>
              <a:buFont typeface="Wingdings" pitchFamily="2" charset="2"/>
              <a:buChar char="q"/>
            </a:pPr>
            <a:r>
              <a:rPr lang="en-US" dirty="0" smtClean="0"/>
              <a:t>Do </a:t>
            </a:r>
            <a:r>
              <a:rPr lang="en-US" dirty="0"/>
              <a:t>not prop doors or windows</a:t>
            </a:r>
          </a:p>
          <a:p>
            <a:pPr>
              <a:buFont typeface="Wingdings" pitchFamily="2" charset="2"/>
              <a:buChar char="q"/>
            </a:pPr>
            <a:r>
              <a:rPr lang="en-US" dirty="0" smtClean="0"/>
              <a:t>Close </a:t>
            </a:r>
            <a:r>
              <a:rPr lang="en-US" dirty="0"/>
              <a:t>blinds/curtains at night</a:t>
            </a:r>
          </a:p>
          <a:p>
            <a:pPr>
              <a:buFont typeface="Wingdings" pitchFamily="2" charset="2"/>
              <a:buChar char="q"/>
            </a:pPr>
            <a:r>
              <a:rPr lang="en-US" dirty="0" smtClean="0"/>
              <a:t>Keep </a:t>
            </a:r>
            <a:r>
              <a:rPr lang="en-US" dirty="0"/>
              <a:t>car doors locked, even in your own driveway or garage</a:t>
            </a:r>
          </a:p>
          <a:p>
            <a:pPr marL="137160" indent="0">
              <a:buNone/>
            </a:pPr>
            <a:endParaRPr lang="en-US" dirty="0"/>
          </a:p>
        </p:txBody>
      </p:sp>
    </p:spTree>
    <p:extLst>
      <p:ext uri="{BB962C8B-B14F-4D97-AF65-F5344CB8AC3E}">
        <p14:creationId xmlns:p14="http://schemas.microsoft.com/office/powerpoint/2010/main" val="932546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Parties</a:t>
            </a:r>
            <a:endParaRPr lang="en-US" dirty="0"/>
          </a:p>
        </p:txBody>
      </p:sp>
      <p:sp>
        <p:nvSpPr>
          <p:cNvPr id="3" name="Content Placeholder 2"/>
          <p:cNvSpPr>
            <a:spLocks noGrp="1"/>
          </p:cNvSpPr>
          <p:nvPr>
            <p:ph idx="1"/>
          </p:nvPr>
        </p:nvSpPr>
        <p:spPr>
          <a:xfrm>
            <a:off x="457200" y="1219200"/>
            <a:ext cx="8229600" cy="5638800"/>
          </a:xfrm>
        </p:spPr>
        <p:txBody>
          <a:bodyPr>
            <a:normAutofit fontScale="70000" lnSpcReduction="20000"/>
          </a:bodyPr>
          <a:lstStyle/>
          <a:p>
            <a:r>
              <a:rPr lang="en-US" dirty="0" smtClean="0"/>
              <a:t>Be </a:t>
            </a:r>
            <a:r>
              <a:rPr lang="en-US" dirty="0"/>
              <a:t>aware of rape </a:t>
            </a:r>
            <a:r>
              <a:rPr lang="en-US" dirty="0" smtClean="0"/>
              <a:t>drugs </a:t>
            </a:r>
            <a:r>
              <a:rPr lang="en-US" dirty="0" smtClean="0">
                <a:solidFill>
                  <a:srgbClr val="FF0000"/>
                </a:solidFill>
              </a:rPr>
              <a:t>(#1 date rape Drug = ALCOHOL)</a:t>
            </a:r>
            <a:endParaRPr lang="en-US" dirty="0">
              <a:solidFill>
                <a:srgbClr val="FF0000"/>
              </a:solidFill>
            </a:endParaRPr>
          </a:p>
          <a:p>
            <a:r>
              <a:rPr lang="en-US" dirty="0" smtClean="0"/>
              <a:t>Try </a:t>
            </a:r>
            <a:r>
              <a:rPr lang="en-US" dirty="0"/>
              <a:t>not to leave your drink unattended</a:t>
            </a:r>
          </a:p>
          <a:p>
            <a:r>
              <a:rPr lang="en-US" dirty="0" smtClean="0"/>
              <a:t>Only </a:t>
            </a:r>
            <a:r>
              <a:rPr lang="en-US" dirty="0"/>
              <a:t>drink from un-opened containers or from drinks you have watched being made and poured</a:t>
            </a:r>
          </a:p>
          <a:p>
            <a:r>
              <a:rPr lang="en-US" dirty="0" smtClean="0"/>
              <a:t>Avoid </a:t>
            </a:r>
            <a:r>
              <a:rPr lang="en-US" dirty="0"/>
              <a:t>group drinks like punch bowls</a:t>
            </a:r>
          </a:p>
          <a:p>
            <a:r>
              <a:rPr lang="en-US" dirty="0" smtClean="0"/>
              <a:t>Cover </a:t>
            </a:r>
            <a:r>
              <a:rPr lang="en-US" dirty="0"/>
              <a:t>your drink. It is easy to slip in a small pill even while you are holding your drink. Hold a cup with your hand over the top, or choose drinks that are contained in a bottle and keep your thumb over the nozzle</a:t>
            </a:r>
          </a:p>
          <a:p>
            <a:r>
              <a:rPr lang="en-US" dirty="0" smtClean="0"/>
              <a:t>If </a:t>
            </a:r>
            <a:r>
              <a:rPr lang="en-US" dirty="0"/>
              <a:t>you feel extremely tired or drunk for no apparent reason, you may have been drugged. Find your friends and ask them to leave with you as soon as possible</a:t>
            </a:r>
          </a:p>
          <a:p>
            <a:r>
              <a:rPr lang="en-US" dirty="0" smtClean="0"/>
              <a:t>If </a:t>
            </a:r>
            <a:r>
              <a:rPr lang="en-US" dirty="0"/>
              <a:t>you suspect you have been drugged, go to a hospital and ask to be tested </a:t>
            </a:r>
          </a:p>
          <a:p>
            <a:r>
              <a:rPr lang="en-US" dirty="0" smtClean="0"/>
              <a:t>Keep </a:t>
            </a:r>
            <a:r>
              <a:rPr lang="en-US" dirty="0"/>
              <a:t>track of how many drinks you have had</a:t>
            </a:r>
          </a:p>
          <a:p>
            <a:r>
              <a:rPr lang="en-US" dirty="0" smtClean="0"/>
              <a:t>Try </a:t>
            </a:r>
            <a:r>
              <a:rPr lang="en-US" dirty="0"/>
              <a:t>to come and leave with a group of people you trust</a:t>
            </a:r>
          </a:p>
          <a:p>
            <a:r>
              <a:rPr lang="en-US" dirty="0" smtClean="0"/>
              <a:t>Avoid </a:t>
            </a:r>
            <a:r>
              <a:rPr lang="en-US" dirty="0"/>
              <a:t>giving out your personal information (phone number, where you live, etc.). If someone asks for your number, take his/her number instead of giving out yours</a:t>
            </a:r>
          </a:p>
          <a:p>
            <a:endParaRPr lang="en-US" dirty="0"/>
          </a:p>
        </p:txBody>
      </p:sp>
    </p:spTree>
    <p:extLst>
      <p:ext uri="{BB962C8B-B14F-4D97-AF65-F5344CB8AC3E}">
        <p14:creationId xmlns:p14="http://schemas.microsoft.com/office/powerpoint/2010/main" val="3935835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Walking on Campus</a:t>
            </a:r>
            <a:endParaRPr lang="en-US" dirty="0"/>
          </a:p>
        </p:txBody>
      </p:sp>
      <p:sp>
        <p:nvSpPr>
          <p:cNvPr id="3" name="Content Placeholder 2"/>
          <p:cNvSpPr>
            <a:spLocks noGrp="1"/>
          </p:cNvSpPr>
          <p:nvPr>
            <p:ph idx="1"/>
          </p:nvPr>
        </p:nvSpPr>
        <p:spPr>
          <a:xfrm>
            <a:off x="457200" y="1295400"/>
            <a:ext cx="8229600" cy="5562600"/>
          </a:xfrm>
        </p:spPr>
        <p:txBody>
          <a:bodyPr>
            <a:normAutofit fontScale="70000" lnSpcReduction="20000"/>
          </a:bodyPr>
          <a:lstStyle/>
          <a:p>
            <a:pPr marL="137160" indent="0">
              <a:buNone/>
            </a:pPr>
            <a:endParaRPr lang="en-US" dirty="0"/>
          </a:p>
          <a:p>
            <a:r>
              <a:rPr lang="en-US" dirty="0" smtClean="0"/>
              <a:t>Make </a:t>
            </a:r>
            <a:r>
              <a:rPr lang="en-US" dirty="0"/>
              <a:t>sure your cell phone is easily accessible and fully charged</a:t>
            </a:r>
          </a:p>
          <a:p>
            <a:r>
              <a:rPr lang="en-US" dirty="0" smtClean="0"/>
              <a:t>Be </a:t>
            </a:r>
            <a:r>
              <a:rPr lang="en-US" dirty="0"/>
              <a:t>familiar </a:t>
            </a:r>
            <a:r>
              <a:rPr lang="en-US" dirty="0" smtClean="0"/>
              <a:t>where </a:t>
            </a:r>
            <a:r>
              <a:rPr lang="en-US" dirty="0"/>
              <a:t>emergency phones are </a:t>
            </a:r>
            <a:r>
              <a:rPr lang="en-US" dirty="0" smtClean="0"/>
              <a:t>located </a:t>
            </a:r>
            <a:r>
              <a:rPr lang="en-US" dirty="0"/>
              <a:t>on the campus</a:t>
            </a:r>
          </a:p>
          <a:p>
            <a:r>
              <a:rPr lang="en-US" dirty="0" smtClean="0"/>
              <a:t>Be </a:t>
            </a:r>
            <a:r>
              <a:rPr lang="en-US" dirty="0"/>
              <a:t>aware of open buildings where you can use a phone</a:t>
            </a:r>
          </a:p>
          <a:p>
            <a:r>
              <a:rPr lang="en-US" dirty="0" smtClean="0"/>
              <a:t>Take </a:t>
            </a:r>
            <a:r>
              <a:rPr lang="en-US" dirty="0"/>
              <a:t>major, public paths rather than less populated shortcuts</a:t>
            </a:r>
          </a:p>
          <a:p>
            <a:r>
              <a:rPr lang="en-US" dirty="0" smtClean="0"/>
              <a:t>Avoid </a:t>
            </a:r>
            <a:r>
              <a:rPr lang="en-US" dirty="0"/>
              <a:t>dimly lit places and talk to campus services if lights need to be installed in an area</a:t>
            </a:r>
          </a:p>
          <a:p>
            <a:r>
              <a:rPr lang="en-US" dirty="0" smtClean="0"/>
              <a:t>Avoid </a:t>
            </a:r>
            <a:r>
              <a:rPr lang="en-US" dirty="0"/>
              <a:t>putting music headphones in both ears so that you can be more aware of your surroundings, especially if you are walking alone. </a:t>
            </a:r>
          </a:p>
          <a:p>
            <a:r>
              <a:rPr lang="en-US" dirty="0" smtClean="0"/>
              <a:t>Walking </a:t>
            </a:r>
            <a:r>
              <a:rPr lang="en-US" dirty="0"/>
              <a:t>back from the library very late at night is sometimes unavoidable, so try to walk with a </a:t>
            </a:r>
            <a:r>
              <a:rPr lang="en-US" dirty="0" smtClean="0"/>
              <a:t>friend, or contact UNKPD for a SAFEWALK</a:t>
            </a:r>
            <a:endParaRPr lang="en-US" dirty="0"/>
          </a:p>
          <a:p>
            <a:r>
              <a:rPr lang="en-US" dirty="0" smtClean="0"/>
              <a:t>Carry </a:t>
            </a:r>
            <a:r>
              <a:rPr lang="en-US" dirty="0"/>
              <a:t>a noisemaker (like a whistle) on your keychain</a:t>
            </a:r>
          </a:p>
          <a:p>
            <a:r>
              <a:rPr lang="en-US" dirty="0" smtClean="0"/>
              <a:t>Carry </a:t>
            </a:r>
            <a:r>
              <a:rPr lang="en-US" dirty="0"/>
              <a:t>a small flashlight on your keychain</a:t>
            </a:r>
          </a:p>
          <a:p>
            <a:r>
              <a:rPr lang="en-US" dirty="0" smtClean="0"/>
              <a:t>If you feel uncomfortable walking on campus, call UNKPD. UNK does have 10 emergency phones throughout campus, along with the SAFEWALK PROGRAM.</a:t>
            </a:r>
            <a:endParaRPr lang="en-US" dirty="0"/>
          </a:p>
        </p:txBody>
      </p:sp>
    </p:spTree>
    <p:extLst>
      <p:ext uri="{BB962C8B-B14F-4D97-AF65-F5344CB8AC3E}">
        <p14:creationId xmlns:p14="http://schemas.microsoft.com/office/powerpoint/2010/main" val="2190473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Dorm Room Safety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Lock </a:t>
            </a:r>
            <a:r>
              <a:rPr lang="en-US" dirty="0"/>
              <a:t>your door when you go to sleep and when you are not in the room</a:t>
            </a:r>
          </a:p>
          <a:p>
            <a:r>
              <a:rPr lang="en-US" dirty="0" smtClean="0"/>
              <a:t>Keep </a:t>
            </a:r>
            <a:r>
              <a:rPr lang="en-US" dirty="0"/>
              <a:t>your window locked (especially if it is easy to enter from the ground)</a:t>
            </a:r>
          </a:p>
          <a:p>
            <a:r>
              <a:rPr lang="en-US" dirty="0" smtClean="0"/>
              <a:t>If </a:t>
            </a:r>
            <a:r>
              <a:rPr lang="en-US" dirty="0"/>
              <a:t>people constantly prop open the main dorm door, talk to an authority about it</a:t>
            </a:r>
          </a:p>
          <a:p>
            <a:r>
              <a:rPr lang="en-US" dirty="0" smtClean="0"/>
              <a:t>If </a:t>
            </a:r>
            <a:r>
              <a:rPr lang="en-US" dirty="0"/>
              <a:t>your dorm has an elevator, try to stay near the button dashboard when are you riding in it so that you have easy access to the emergency button. Also, if you feel threatened, you can push the button for the next floor and leave immediately instead of waiting for the elevator to reach the floor where you live </a:t>
            </a:r>
          </a:p>
          <a:p>
            <a:r>
              <a:rPr lang="en-US" dirty="0" smtClean="0"/>
              <a:t>Avoid </a:t>
            </a:r>
            <a:r>
              <a:rPr lang="en-US" dirty="0"/>
              <a:t>isolated areas (stairways, laundry rooms, basement, etc.) when you are alone</a:t>
            </a:r>
          </a:p>
          <a:p>
            <a:endParaRPr lang="en-US" dirty="0"/>
          </a:p>
        </p:txBody>
      </p:sp>
    </p:spTree>
    <p:extLst>
      <p:ext uri="{BB962C8B-B14F-4D97-AF65-F5344CB8AC3E}">
        <p14:creationId xmlns:p14="http://schemas.microsoft.com/office/powerpoint/2010/main" val="1724041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Always Remember…</a:t>
            </a:r>
            <a:endParaRPr lang="en-US" sz="5400" dirty="0"/>
          </a:p>
        </p:txBody>
      </p:sp>
      <p:sp>
        <p:nvSpPr>
          <p:cNvPr id="3" name="Content Placeholder 2"/>
          <p:cNvSpPr>
            <a:spLocks noGrp="1"/>
          </p:cNvSpPr>
          <p:nvPr>
            <p:ph idx="1"/>
          </p:nvPr>
        </p:nvSpPr>
        <p:spPr/>
        <p:txBody>
          <a:bodyPr>
            <a:normAutofit/>
          </a:bodyPr>
          <a:lstStyle/>
          <a:p>
            <a:r>
              <a:rPr lang="en-US" sz="4400" b="1" i="1" dirty="0" smtClean="0"/>
              <a:t>Use </a:t>
            </a:r>
            <a:r>
              <a:rPr lang="en-US" sz="4400" b="1" i="1" dirty="0"/>
              <a:t>the resources that your campus </a:t>
            </a:r>
            <a:r>
              <a:rPr lang="en-US" sz="4400" b="1" i="1" dirty="0" smtClean="0"/>
              <a:t>offers</a:t>
            </a:r>
            <a:r>
              <a:rPr lang="en-US" sz="4400" b="1" dirty="0"/>
              <a:t>!</a:t>
            </a:r>
            <a:r>
              <a:rPr lang="en-US" sz="4400" b="1" dirty="0" smtClean="0"/>
              <a:t> </a:t>
            </a:r>
          </a:p>
          <a:p>
            <a:pPr marL="137160" indent="0">
              <a:buNone/>
            </a:pPr>
            <a:endParaRPr lang="en-US" dirty="0"/>
          </a:p>
          <a:p>
            <a:r>
              <a:rPr lang="en-US" dirty="0" smtClean="0"/>
              <a:t>UNK currently provides the SafeWalk Program, Ten Emergency Phones, R.A.D. (Rape Aggression Defense) training, 24 hour Police and Counseling Services, along with an active S.A.R.T. (Sexual Assault Response Team).</a:t>
            </a:r>
            <a:endParaRPr lang="en-US" dirty="0"/>
          </a:p>
        </p:txBody>
      </p:sp>
    </p:spTree>
    <p:extLst>
      <p:ext uri="{BB962C8B-B14F-4D97-AF65-F5344CB8AC3E}">
        <p14:creationId xmlns:p14="http://schemas.microsoft.com/office/powerpoint/2010/main" val="4059878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Statistics</a:t>
            </a:r>
            <a:endParaRPr lang="en-US" dirty="0"/>
          </a:p>
        </p:txBody>
      </p:sp>
      <p:sp>
        <p:nvSpPr>
          <p:cNvPr id="3" name="Content Placeholder 2"/>
          <p:cNvSpPr>
            <a:spLocks noGrp="1"/>
          </p:cNvSpPr>
          <p:nvPr>
            <p:ph idx="1"/>
          </p:nvPr>
        </p:nvSpPr>
        <p:spPr/>
        <p:txBody>
          <a:bodyPr>
            <a:normAutofit fontScale="77500" lnSpcReduction="20000"/>
          </a:bodyPr>
          <a:lstStyle/>
          <a:p>
            <a:r>
              <a:rPr lang="en-US" sz="2600" b="1" dirty="0">
                <a:solidFill>
                  <a:srgbClr val="FFFF00"/>
                </a:solidFill>
              </a:rPr>
              <a:t>About Victims</a:t>
            </a:r>
          </a:p>
          <a:p>
            <a:pPr marL="137160" indent="0">
              <a:buNone/>
            </a:pPr>
            <a:r>
              <a:rPr lang="en-US" sz="2600" dirty="0" smtClean="0"/>
              <a:t>	•</a:t>
            </a:r>
            <a:r>
              <a:rPr lang="en-US" sz="2600" dirty="0"/>
              <a:t>44% of victims are under age 18</a:t>
            </a:r>
          </a:p>
          <a:p>
            <a:pPr marL="137160" indent="0">
              <a:buNone/>
            </a:pPr>
            <a:r>
              <a:rPr lang="en-US" sz="2600" dirty="0" smtClean="0"/>
              <a:t>	•</a:t>
            </a:r>
            <a:r>
              <a:rPr lang="en-US" sz="2600" dirty="0"/>
              <a:t>80% are under age 30</a:t>
            </a:r>
          </a:p>
          <a:p>
            <a:r>
              <a:rPr lang="en-US" sz="2600" b="1" dirty="0">
                <a:solidFill>
                  <a:srgbClr val="FFFF00"/>
                </a:solidFill>
              </a:rPr>
              <a:t>Sexual Assault Numbers</a:t>
            </a:r>
          </a:p>
          <a:p>
            <a:pPr marL="137160" indent="0">
              <a:buNone/>
            </a:pPr>
            <a:r>
              <a:rPr lang="en-US" sz="2600" dirty="0" smtClean="0"/>
              <a:t>	•</a:t>
            </a:r>
            <a:r>
              <a:rPr lang="en-US" sz="2600" dirty="0"/>
              <a:t>Every 2 minutes, someone in the U.S. is sexually assaulted</a:t>
            </a:r>
          </a:p>
          <a:p>
            <a:pPr marL="137160" indent="0">
              <a:buNone/>
            </a:pPr>
            <a:r>
              <a:rPr lang="en-US" sz="2600" dirty="0" smtClean="0"/>
              <a:t>	•</a:t>
            </a:r>
            <a:r>
              <a:rPr lang="en-US" sz="2600" dirty="0"/>
              <a:t>There is an average of 207,754 victims (age 12 or older) of </a:t>
            </a:r>
            <a:r>
              <a:rPr lang="en-US" sz="2600" dirty="0" smtClean="0"/>
              <a:t>	sexual </a:t>
            </a:r>
            <a:r>
              <a:rPr lang="en-US" sz="2600" dirty="0"/>
              <a:t>assault each year</a:t>
            </a:r>
          </a:p>
          <a:p>
            <a:r>
              <a:rPr lang="en-US" sz="2600" b="1" dirty="0">
                <a:solidFill>
                  <a:srgbClr val="FFFF00"/>
                </a:solidFill>
              </a:rPr>
              <a:t>Reporting to Police</a:t>
            </a:r>
          </a:p>
          <a:p>
            <a:pPr marL="137160" indent="0">
              <a:buNone/>
            </a:pPr>
            <a:r>
              <a:rPr lang="en-US" sz="2600" dirty="0" smtClean="0"/>
              <a:t>	•</a:t>
            </a:r>
            <a:r>
              <a:rPr lang="en-US" sz="2600" dirty="0"/>
              <a:t>54% of sexual assaults are not reported to the police</a:t>
            </a:r>
          </a:p>
          <a:p>
            <a:pPr marL="137160" indent="0">
              <a:buNone/>
            </a:pPr>
            <a:r>
              <a:rPr lang="en-US" sz="2600" dirty="0" smtClean="0"/>
              <a:t>	•</a:t>
            </a:r>
            <a:r>
              <a:rPr lang="en-US" sz="2600" dirty="0"/>
              <a:t>97% of rapists will never spend a day in jail</a:t>
            </a:r>
          </a:p>
          <a:p>
            <a:r>
              <a:rPr lang="en-US" sz="2600" b="1" dirty="0">
                <a:solidFill>
                  <a:srgbClr val="FFFF00"/>
                </a:solidFill>
              </a:rPr>
              <a:t>About Rapists</a:t>
            </a:r>
          </a:p>
          <a:p>
            <a:pPr marL="137160" indent="0">
              <a:buNone/>
            </a:pPr>
            <a:r>
              <a:rPr lang="en-US" sz="2600" dirty="0" smtClean="0"/>
              <a:t>	•</a:t>
            </a:r>
            <a:r>
              <a:rPr lang="en-US" sz="2600" dirty="0"/>
              <a:t>Approximately 2/3 of assaults are committed by someone </a:t>
            </a:r>
            <a:r>
              <a:rPr lang="en-US" sz="2600" dirty="0" smtClean="0"/>
              <a:t>	known </a:t>
            </a:r>
            <a:r>
              <a:rPr lang="en-US" sz="2600" dirty="0"/>
              <a:t>to the victim</a:t>
            </a:r>
          </a:p>
          <a:p>
            <a:pPr marL="137160" indent="0">
              <a:buNone/>
            </a:pPr>
            <a:r>
              <a:rPr lang="en-US" sz="2600" dirty="0" smtClean="0"/>
              <a:t>	•</a:t>
            </a:r>
            <a:r>
              <a:rPr lang="en-US" sz="2600" dirty="0"/>
              <a:t>38% of rapists are a friend or acquaintance</a:t>
            </a:r>
          </a:p>
          <a:p>
            <a:endParaRPr lang="en-US" dirty="0"/>
          </a:p>
        </p:txBody>
      </p:sp>
    </p:spTree>
    <p:extLst>
      <p:ext uri="{BB962C8B-B14F-4D97-AF65-F5344CB8AC3E}">
        <p14:creationId xmlns:p14="http://schemas.microsoft.com/office/powerpoint/2010/main" val="274425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Nebraska Definitions</a:t>
            </a:r>
            <a:br>
              <a:rPr lang="en-US" dirty="0" smtClean="0"/>
            </a:br>
            <a:r>
              <a:rPr lang="en-US" dirty="0" smtClean="0"/>
              <a:t>of Sexual Assault</a:t>
            </a:r>
            <a:endParaRPr lang="en-US" dirty="0"/>
          </a:p>
        </p:txBody>
      </p:sp>
      <p:sp>
        <p:nvSpPr>
          <p:cNvPr id="3" name="Content Placeholder 2"/>
          <p:cNvSpPr>
            <a:spLocks noGrp="1"/>
          </p:cNvSpPr>
          <p:nvPr>
            <p:ph idx="1"/>
          </p:nvPr>
        </p:nvSpPr>
        <p:spPr>
          <a:xfrm>
            <a:off x="457200" y="1600200"/>
            <a:ext cx="8229600" cy="5105400"/>
          </a:xfrm>
        </p:spPr>
        <p:txBody>
          <a:bodyPr>
            <a:normAutofit fontScale="55000" lnSpcReduction="20000"/>
          </a:bodyPr>
          <a:lstStyle/>
          <a:p>
            <a:pPr marL="137160" indent="0" algn="ctr">
              <a:buNone/>
            </a:pPr>
            <a:r>
              <a:rPr lang="en-US" sz="3300" b="1" dirty="0"/>
              <a:t>	</a:t>
            </a:r>
            <a:r>
              <a:rPr lang="en-US" sz="3300" b="1" u="sng" dirty="0" smtClean="0">
                <a:solidFill>
                  <a:srgbClr val="FFFF00"/>
                </a:solidFill>
              </a:rPr>
              <a:t>Sexual </a:t>
            </a:r>
            <a:r>
              <a:rPr lang="en-US" sz="3300" b="1" u="sng" dirty="0">
                <a:solidFill>
                  <a:srgbClr val="FFFF00"/>
                </a:solidFill>
              </a:rPr>
              <a:t>Assault First </a:t>
            </a:r>
            <a:r>
              <a:rPr lang="en-US" sz="3300" b="1" u="sng" dirty="0" smtClean="0">
                <a:solidFill>
                  <a:srgbClr val="FFFF00"/>
                </a:solidFill>
              </a:rPr>
              <a:t>Degree</a:t>
            </a:r>
            <a:r>
              <a:rPr lang="en-US" dirty="0"/>
              <a:t>	</a:t>
            </a:r>
            <a:endParaRPr lang="en-US" dirty="0" smtClean="0"/>
          </a:p>
          <a:p>
            <a:r>
              <a:rPr lang="en-US" dirty="0" smtClean="0"/>
              <a:t>Any </a:t>
            </a:r>
            <a:r>
              <a:rPr lang="en-US" dirty="0"/>
              <a:t>person who </a:t>
            </a:r>
            <a:r>
              <a:rPr lang="en-US" dirty="0">
                <a:solidFill>
                  <a:srgbClr val="FF0000"/>
                </a:solidFill>
              </a:rPr>
              <a:t>subjects another person to sexual penetration </a:t>
            </a:r>
            <a:r>
              <a:rPr lang="en-US" dirty="0"/>
              <a:t>(a) without the consent of the victim, (b) who knew or should have known that the victim was mentally or physically incapable of resisting or appraising the nature of his or her conduct, or (c) when the actor is nineteen years of age or older and the victim is at least twelve but less than sixteen years of age is guilty of sexual assault in the first degree.</a:t>
            </a:r>
          </a:p>
          <a:p>
            <a:endParaRPr lang="en-US" sz="3300" b="1" dirty="0" smtClean="0"/>
          </a:p>
          <a:p>
            <a:pPr marL="137160" indent="0" algn="ctr">
              <a:buNone/>
            </a:pPr>
            <a:r>
              <a:rPr lang="en-US" sz="3300" b="1" dirty="0"/>
              <a:t> </a:t>
            </a:r>
            <a:r>
              <a:rPr lang="en-US" sz="3300" b="1" dirty="0" smtClean="0"/>
              <a:t>   </a:t>
            </a:r>
            <a:r>
              <a:rPr lang="en-US" sz="3300" b="1" u="sng" dirty="0" smtClean="0">
                <a:solidFill>
                  <a:srgbClr val="FFFF00"/>
                </a:solidFill>
              </a:rPr>
              <a:t>Sexual </a:t>
            </a:r>
            <a:r>
              <a:rPr lang="en-US" sz="3300" b="1" u="sng" dirty="0">
                <a:solidFill>
                  <a:srgbClr val="FFFF00"/>
                </a:solidFill>
              </a:rPr>
              <a:t>Assault Second </a:t>
            </a:r>
            <a:r>
              <a:rPr lang="en-US" sz="3300" b="1" u="sng" dirty="0" smtClean="0">
                <a:solidFill>
                  <a:srgbClr val="FFFF00"/>
                </a:solidFill>
              </a:rPr>
              <a:t>Degree</a:t>
            </a:r>
            <a:endParaRPr lang="en-US" u="sng" dirty="0" smtClean="0">
              <a:solidFill>
                <a:srgbClr val="FFFF00"/>
              </a:solidFill>
            </a:endParaRPr>
          </a:p>
          <a:p>
            <a:r>
              <a:rPr lang="en-US" dirty="0" smtClean="0"/>
              <a:t>Any </a:t>
            </a:r>
            <a:r>
              <a:rPr lang="en-US" dirty="0"/>
              <a:t>person who subjects another person to </a:t>
            </a:r>
            <a:r>
              <a:rPr lang="en-US" dirty="0">
                <a:solidFill>
                  <a:srgbClr val="FF0000"/>
                </a:solidFill>
              </a:rPr>
              <a:t>sexual contact </a:t>
            </a:r>
            <a:r>
              <a:rPr lang="en-US" dirty="0"/>
              <a:t>(a) without consent of the victim, or (b) Who knew or should have known that the victim was physically or mentally incapable of resisting or appraising the nature of his or her conduct is guilty of sexual assault in either the second degree or third degree.</a:t>
            </a:r>
          </a:p>
          <a:p>
            <a:pPr marL="137160" indent="0">
              <a:buNone/>
            </a:pPr>
            <a:r>
              <a:rPr lang="en-US" dirty="0"/>
              <a:t>	Sexual Assault shall be in the second </a:t>
            </a:r>
            <a:r>
              <a:rPr lang="en-US" dirty="0">
                <a:solidFill>
                  <a:srgbClr val="FF0000"/>
                </a:solidFill>
              </a:rPr>
              <a:t>degree </a:t>
            </a:r>
            <a:r>
              <a:rPr lang="en-US" b="1" dirty="0">
                <a:solidFill>
                  <a:srgbClr val="FF0000"/>
                </a:solidFill>
              </a:rPr>
              <a:t>if the actor shall have caused serious </a:t>
            </a:r>
            <a:r>
              <a:rPr lang="en-US" b="1" dirty="0" smtClean="0">
                <a:solidFill>
                  <a:srgbClr val="FF0000"/>
                </a:solidFill>
              </a:rPr>
              <a:t>	personal </a:t>
            </a:r>
            <a:r>
              <a:rPr lang="en-US" b="1" dirty="0">
                <a:solidFill>
                  <a:srgbClr val="FF0000"/>
                </a:solidFill>
              </a:rPr>
              <a:t>injury to victim</a:t>
            </a:r>
            <a:r>
              <a:rPr lang="en-US" dirty="0">
                <a:solidFill>
                  <a:srgbClr val="FF0000"/>
                </a:solidFill>
              </a:rPr>
              <a:t>.</a:t>
            </a:r>
          </a:p>
          <a:p>
            <a:pPr marL="137160" indent="0">
              <a:buNone/>
            </a:pPr>
            <a:endParaRPr lang="en-US" sz="3300" b="1" dirty="0" smtClean="0"/>
          </a:p>
          <a:p>
            <a:pPr marL="137160" indent="0" algn="ctr">
              <a:buNone/>
            </a:pPr>
            <a:r>
              <a:rPr lang="en-US" sz="3300" b="1" dirty="0"/>
              <a:t> </a:t>
            </a:r>
            <a:r>
              <a:rPr lang="en-US" sz="3300" b="1" dirty="0" smtClean="0"/>
              <a:t>  </a:t>
            </a:r>
            <a:r>
              <a:rPr lang="en-US" sz="3300" b="1" u="sng" dirty="0" smtClean="0">
                <a:solidFill>
                  <a:srgbClr val="FFFF00"/>
                </a:solidFill>
              </a:rPr>
              <a:t>Sexual </a:t>
            </a:r>
            <a:r>
              <a:rPr lang="en-US" sz="3300" b="1" u="sng" dirty="0">
                <a:solidFill>
                  <a:srgbClr val="FFFF00"/>
                </a:solidFill>
              </a:rPr>
              <a:t>Assault Third </a:t>
            </a:r>
            <a:r>
              <a:rPr lang="en-US" sz="3300" b="1" u="sng" dirty="0" smtClean="0">
                <a:solidFill>
                  <a:srgbClr val="FFFF00"/>
                </a:solidFill>
              </a:rPr>
              <a:t>Degree</a:t>
            </a:r>
            <a:endParaRPr lang="en-US" u="sng" dirty="0" smtClean="0">
              <a:solidFill>
                <a:srgbClr val="FFFF00"/>
              </a:solidFill>
            </a:endParaRPr>
          </a:p>
          <a:p>
            <a:r>
              <a:rPr lang="en-US" dirty="0" smtClean="0"/>
              <a:t>Any </a:t>
            </a:r>
            <a:r>
              <a:rPr lang="en-US" dirty="0"/>
              <a:t>person who subjects another person to </a:t>
            </a:r>
            <a:r>
              <a:rPr lang="en-US" dirty="0">
                <a:solidFill>
                  <a:srgbClr val="FF0000"/>
                </a:solidFill>
              </a:rPr>
              <a:t>sexual contact </a:t>
            </a:r>
            <a:r>
              <a:rPr lang="en-US" dirty="0"/>
              <a:t>(a) without consent of the victim, or (b) Who knew or should have known that the victim was physically or mentally incapable of resisting or appraising the nature of his or her conduct is guilty of sexual assault in either the second degree or third degree.</a:t>
            </a:r>
          </a:p>
          <a:p>
            <a:pPr marL="137160" indent="0">
              <a:buNone/>
            </a:pPr>
            <a:r>
              <a:rPr lang="en-US" dirty="0" smtClean="0"/>
              <a:t>	Sexual </a:t>
            </a:r>
            <a:r>
              <a:rPr lang="en-US" dirty="0"/>
              <a:t>Assault shall be in the third </a:t>
            </a:r>
            <a:r>
              <a:rPr lang="en-US" dirty="0">
                <a:solidFill>
                  <a:srgbClr val="FF0000"/>
                </a:solidFill>
              </a:rPr>
              <a:t>degree </a:t>
            </a:r>
            <a:r>
              <a:rPr lang="en-US" b="1" dirty="0">
                <a:solidFill>
                  <a:srgbClr val="FF0000"/>
                </a:solidFill>
              </a:rPr>
              <a:t>if the actor shall not have caused serious </a:t>
            </a:r>
            <a:r>
              <a:rPr lang="en-US" b="1" dirty="0" smtClean="0">
                <a:solidFill>
                  <a:srgbClr val="FF0000"/>
                </a:solidFill>
              </a:rPr>
              <a:t>	personal </a:t>
            </a:r>
            <a:r>
              <a:rPr lang="en-US" b="1" dirty="0">
                <a:solidFill>
                  <a:srgbClr val="FF0000"/>
                </a:solidFill>
              </a:rPr>
              <a:t>injury to the victim.</a:t>
            </a:r>
          </a:p>
          <a:p>
            <a:endParaRPr lang="en-US" dirty="0"/>
          </a:p>
        </p:txBody>
      </p:sp>
    </p:spTree>
    <p:extLst>
      <p:ext uri="{BB962C8B-B14F-4D97-AF65-F5344CB8AC3E}">
        <p14:creationId xmlns:p14="http://schemas.microsoft.com/office/powerpoint/2010/main" val="3779886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Campus Contacts</a:t>
            </a:r>
            <a:endParaRPr lang="en-US" dirty="0"/>
          </a:p>
        </p:txBody>
      </p:sp>
      <p:sp>
        <p:nvSpPr>
          <p:cNvPr id="3" name="Content Placeholder 2"/>
          <p:cNvSpPr>
            <a:spLocks noGrp="1"/>
          </p:cNvSpPr>
          <p:nvPr>
            <p:ph idx="1"/>
          </p:nvPr>
        </p:nvSpPr>
        <p:spPr>
          <a:xfrm>
            <a:off x="228600" y="1600200"/>
            <a:ext cx="8763000" cy="4709160"/>
          </a:xfrm>
        </p:spPr>
        <p:txBody>
          <a:bodyPr>
            <a:normAutofit/>
          </a:bodyPr>
          <a:lstStyle/>
          <a:p>
            <a:pPr>
              <a:buFont typeface="Wingdings" pitchFamily="2" charset="2"/>
              <a:buChar char="q"/>
            </a:pPr>
            <a:r>
              <a:rPr lang="en-US" dirty="0" smtClean="0"/>
              <a:t>UNKPD         308-627-4811 (24hr cell)</a:t>
            </a:r>
          </a:p>
          <a:p>
            <a:pPr>
              <a:buFont typeface="Wingdings" pitchFamily="2" charset="2"/>
              <a:buChar char="q"/>
            </a:pPr>
            <a:r>
              <a:rPr lang="en-US" dirty="0" smtClean="0"/>
              <a:t>UNKPD         308-865-8517 (office)</a:t>
            </a:r>
          </a:p>
          <a:p>
            <a:pPr>
              <a:buFont typeface="Wingdings" pitchFamily="2" charset="2"/>
              <a:buChar char="q"/>
            </a:pPr>
            <a:r>
              <a:rPr lang="en-US" dirty="0" smtClean="0"/>
              <a:t>Safe Walk      308-224-0853 or 308-236-2488</a:t>
            </a:r>
            <a:r>
              <a:rPr lang="en-US" dirty="0"/>
              <a:t> </a:t>
            </a:r>
            <a:endParaRPr lang="en-US" dirty="0" smtClean="0"/>
          </a:p>
          <a:p>
            <a:pPr>
              <a:buFont typeface="Wingdings" pitchFamily="2" charset="2"/>
              <a:buChar char="q"/>
            </a:pPr>
            <a:r>
              <a:rPr lang="en-US" dirty="0" smtClean="0"/>
              <a:t>Counseling    308-865-8248 (office hours) </a:t>
            </a:r>
          </a:p>
          <a:p>
            <a:pPr marL="137160" indent="0">
              <a:buNone/>
            </a:pPr>
            <a:r>
              <a:rPr lang="en-US" dirty="0" smtClean="0"/>
              <a:t>		          308-224-4956  (after hours, urgent)</a:t>
            </a:r>
          </a:p>
          <a:p>
            <a:pPr algn="ctr">
              <a:buFont typeface="Wingdings" pitchFamily="2" charset="2"/>
              <a:buChar char="q"/>
            </a:pPr>
            <a:endParaRPr lang="en-US" dirty="0" smtClean="0"/>
          </a:p>
          <a:p>
            <a:pPr marL="137160" indent="0" algn="ctr">
              <a:buNone/>
            </a:pPr>
            <a:endParaRPr lang="en-US" dirty="0"/>
          </a:p>
          <a:p>
            <a:pPr algn="ctr">
              <a:buFont typeface="Wingdings" pitchFamily="2" charset="2"/>
              <a:buChar char="q"/>
            </a:pPr>
            <a:r>
              <a:rPr lang="en-US" dirty="0" smtClean="0"/>
              <a:t>Anonymous Reporting  </a:t>
            </a:r>
          </a:p>
          <a:p>
            <a:pPr marL="137160" indent="0">
              <a:buNone/>
            </a:pPr>
            <a:r>
              <a:rPr lang="en-US" sz="2400" dirty="0" smtClean="0"/>
              <a:t>http</a:t>
            </a:r>
            <a:r>
              <a:rPr lang="en-US" sz="2400" dirty="0"/>
              <a:t>://www.unk.edu/offices/Police/UNK_Silent_Witness/</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191000"/>
            <a:ext cx="1494322" cy="15790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7381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 Campus Contacts</a:t>
            </a:r>
            <a:endParaRPr lang="en-US" dirty="0"/>
          </a:p>
        </p:txBody>
      </p:sp>
      <p:sp>
        <p:nvSpPr>
          <p:cNvPr id="3" name="Content Placeholder 2"/>
          <p:cNvSpPr>
            <a:spLocks noGrp="1"/>
          </p:cNvSpPr>
          <p:nvPr>
            <p:ph idx="1"/>
          </p:nvPr>
        </p:nvSpPr>
        <p:spPr/>
        <p:txBody>
          <a:bodyPr/>
          <a:lstStyle/>
          <a:p>
            <a:r>
              <a:rPr lang="en-US" dirty="0"/>
              <a:t>Buffalo Co. Sheriff’s </a:t>
            </a:r>
            <a:r>
              <a:rPr lang="en-US" dirty="0" smtClean="0"/>
              <a:t>Dept.       308-236-8555</a:t>
            </a:r>
            <a:endParaRPr lang="en-US" dirty="0"/>
          </a:p>
          <a:p>
            <a:r>
              <a:rPr lang="en-US" dirty="0"/>
              <a:t>Kearney Police Dept.	</a:t>
            </a:r>
            <a:r>
              <a:rPr lang="en-US" dirty="0" smtClean="0"/>
              <a:t>        308-237-2104</a:t>
            </a:r>
            <a:endParaRPr lang="en-US" dirty="0"/>
          </a:p>
          <a:p>
            <a:r>
              <a:rPr lang="en-US" dirty="0"/>
              <a:t>Crime Stoppers		</a:t>
            </a:r>
            <a:r>
              <a:rPr lang="en-US" dirty="0" smtClean="0"/>
              <a:t>        308-237-3424</a:t>
            </a:r>
          </a:p>
          <a:p>
            <a:r>
              <a:rPr lang="en-US" dirty="0"/>
              <a:t>SAFE Center		</a:t>
            </a:r>
            <a:r>
              <a:rPr lang="en-US" dirty="0" smtClean="0"/>
              <a:t>                   308-237-2599</a:t>
            </a:r>
            <a:endParaRPr lang="en-US" dirty="0"/>
          </a:p>
          <a:p>
            <a:r>
              <a:rPr lang="en-US" dirty="0"/>
              <a:t>Buddy System/Kearney </a:t>
            </a:r>
            <a:r>
              <a:rPr lang="en-US" dirty="0" smtClean="0"/>
              <a:t>Cab   308-234-6725</a:t>
            </a:r>
            <a:endParaRPr lang="en-US" dirty="0"/>
          </a:p>
          <a:p>
            <a:endParaRPr lang="en-US" dirty="0"/>
          </a:p>
          <a:p>
            <a:pPr marL="137160" indent="0" algn="ctr">
              <a:buNone/>
            </a:pPr>
            <a:r>
              <a:rPr lang="en-US" sz="6000" dirty="0" smtClean="0"/>
              <a:t>911</a:t>
            </a:r>
            <a:endParaRPr lang="en-US" sz="6000" dirty="0"/>
          </a:p>
        </p:txBody>
      </p:sp>
    </p:spTree>
    <p:extLst>
      <p:ext uri="{BB962C8B-B14F-4D97-AF65-F5344CB8AC3E}">
        <p14:creationId xmlns:p14="http://schemas.microsoft.com/office/powerpoint/2010/main" val="523325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447800"/>
            <a:ext cx="4343400"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171700" y="5257800"/>
            <a:ext cx="4572000" cy="1200329"/>
          </a:xfrm>
          <a:prstGeom prst="rect">
            <a:avLst/>
          </a:prstGeom>
          <a:solidFill>
            <a:srgbClr val="FFFF00"/>
          </a:solidFill>
        </p:spPr>
        <p:txBody>
          <a:bodyPr>
            <a:spAutoFit/>
          </a:bodyPr>
          <a:lstStyle/>
          <a:p>
            <a:r>
              <a:rPr lang="en-US" dirty="0">
                <a:hlinkClick r:id="rId3"/>
              </a:rPr>
              <a:t>https://</a:t>
            </a:r>
            <a:r>
              <a:rPr lang="en-US" dirty="0" smtClean="0">
                <a:hlinkClick r:id="rId3"/>
              </a:rPr>
              <a:t>www.facebook.com/pages/UNK-Police-and-Parking-Services/279119592231327</a:t>
            </a:r>
            <a:endParaRPr lang="en-US" dirty="0" smtClean="0"/>
          </a:p>
          <a:p>
            <a:endParaRPr lang="en-US" dirty="0"/>
          </a:p>
        </p:txBody>
      </p:sp>
    </p:spTree>
    <p:extLst>
      <p:ext uri="{BB962C8B-B14F-4D97-AF65-F5344CB8AC3E}">
        <p14:creationId xmlns:p14="http://schemas.microsoft.com/office/powerpoint/2010/main" val="4053726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Types of Sexual Assault</a:t>
            </a:r>
            <a:endParaRPr lang="en-US" sz="4400"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b="1" dirty="0" smtClean="0">
                <a:solidFill>
                  <a:srgbClr val="00B0F0"/>
                </a:solidFill>
              </a:rPr>
              <a:t>Acquaintance </a:t>
            </a:r>
            <a:r>
              <a:rPr lang="en-US" sz="3600" b="1" dirty="0">
                <a:solidFill>
                  <a:srgbClr val="00B0F0"/>
                </a:solidFill>
              </a:rPr>
              <a:t>Rape </a:t>
            </a:r>
            <a:endParaRPr lang="en-US" sz="3600" b="1" dirty="0" smtClean="0">
              <a:solidFill>
                <a:srgbClr val="00B0F0"/>
              </a:solidFill>
            </a:endParaRPr>
          </a:p>
          <a:p>
            <a:pPr>
              <a:buFont typeface="Wingdings" pitchFamily="2" charset="2"/>
              <a:buChar char="q"/>
            </a:pPr>
            <a:r>
              <a:rPr lang="en-US" sz="3600" b="1" dirty="0">
                <a:solidFill>
                  <a:srgbClr val="00B0F0"/>
                </a:solidFill>
              </a:rPr>
              <a:t>Dating and Domestic Violence </a:t>
            </a:r>
            <a:r>
              <a:rPr lang="en-US" sz="3600" b="1" dirty="0" smtClean="0">
                <a:solidFill>
                  <a:srgbClr val="00B0F0"/>
                </a:solidFill>
              </a:rPr>
              <a:t>  </a:t>
            </a:r>
          </a:p>
          <a:p>
            <a:pPr>
              <a:buFont typeface="Wingdings" pitchFamily="2" charset="2"/>
              <a:buChar char="q"/>
            </a:pPr>
            <a:r>
              <a:rPr lang="en-US" sz="3600" b="1" dirty="0" smtClean="0">
                <a:solidFill>
                  <a:srgbClr val="00B0F0"/>
                </a:solidFill>
              </a:rPr>
              <a:t>Drug </a:t>
            </a:r>
            <a:r>
              <a:rPr lang="en-US" sz="3600" b="1" dirty="0">
                <a:solidFill>
                  <a:srgbClr val="00B0F0"/>
                </a:solidFill>
              </a:rPr>
              <a:t>Facilitated Sexual Violence </a:t>
            </a:r>
          </a:p>
          <a:p>
            <a:pPr>
              <a:buFont typeface="Wingdings" pitchFamily="2" charset="2"/>
              <a:buChar char="q"/>
            </a:pPr>
            <a:r>
              <a:rPr lang="en-US" sz="3600" b="1" dirty="0" smtClean="0">
                <a:solidFill>
                  <a:srgbClr val="00B0F0"/>
                </a:solidFill>
              </a:rPr>
              <a:t>Stranger </a:t>
            </a:r>
            <a:r>
              <a:rPr lang="en-US" sz="3600" b="1" dirty="0">
                <a:solidFill>
                  <a:srgbClr val="00B0F0"/>
                </a:solidFill>
              </a:rPr>
              <a:t>Rape </a:t>
            </a:r>
            <a:endParaRPr lang="en-US" sz="3600" b="1" dirty="0" smtClean="0">
              <a:solidFill>
                <a:srgbClr val="00B0F0"/>
              </a:solidFill>
            </a:endParaRPr>
          </a:p>
          <a:p>
            <a:pPr marL="137160" indent="0">
              <a:buNone/>
            </a:pPr>
            <a:endParaRPr lang="en-US" sz="3600" dirty="0" smtClean="0"/>
          </a:p>
          <a:p>
            <a:pPr marL="137160" indent="0">
              <a:buNone/>
            </a:pPr>
            <a:endParaRPr lang="en-US" sz="3600" dirty="0"/>
          </a:p>
          <a:p>
            <a:pPr>
              <a:buFont typeface="Wingdings" pitchFamily="2" charset="2"/>
              <a:buChar char="q"/>
            </a:pPr>
            <a:endParaRPr lang="en-US" sz="3600" dirty="0"/>
          </a:p>
          <a:p>
            <a:pPr>
              <a:buFont typeface="Wingdings" pitchFamily="2" charset="2"/>
              <a:buChar char="q"/>
            </a:pPr>
            <a:endParaRPr lang="en-US" sz="3600" dirty="0"/>
          </a:p>
        </p:txBody>
      </p:sp>
    </p:spTree>
    <p:extLst>
      <p:ext uri="{BB962C8B-B14F-4D97-AF65-F5344CB8AC3E}">
        <p14:creationId xmlns:p14="http://schemas.microsoft.com/office/powerpoint/2010/main" val="1896858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a Sexual Assault</a:t>
            </a:r>
            <a:endParaRPr lang="en-US" dirty="0"/>
          </a:p>
        </p:txBody>
      </p:sp>
      <p:sp>
        <p:nvSpPr>
          <p:cNvPr id="3" name="Content Placeholder 2"/>
          <p:cNvSpPr>
            <a:spLocks noGrp="1"/>
          </p:cNvSpPr>
          <p:nvPr>
            <p:ph idx="1"/>
          </p:nvPr>
        </p:nvSpPr>
        <p:spPr/>
        <p:txBody>
          <a:bodyPr/>
          <a:lstStyle/>
          <a:p>
            <a:r>
              <a:rPr lang="en-US" b="1" dirty="0">
                <a:solidFill>
                  <a:srgbClr val="CC0066"/>
                </a:solidFill>
              </a:rPr>
              <a:t> Post Traumatic Stress </a:t>
            </a:r>
            <a:r>
              <a:rPr lang="en-US" b="1" dirty="0" smtClean="0">
                <a:solidFill>
                  <a:srgbClr val="CC0066"/>
                </a:solidFill>
              </a:rPr>
              <a:t>Disorder</a:t>
            </a:r>
          </a:p>
          <a:p>
            <a:r>
              <a:rPr lang="en-US" b="1" dirty="0">
                <a:solidFill>
                  <a:srgbClr val="CC0066"/>
                </a:solidFill>
              </a:rPr>
              <a:t>Substance </a:t>
            </a:r>
            <a:r>
              <a:rPr lang="en-US" b="1" dirty="0" smtClean="0">
                <a:solidFill>
                  <a:srgbClr val="CC0066"/>
                </a:solidFill>
              </a:rPr>
              <a:t>Abuse</a:t>
            </a:r>
          </a:p>
          <a:p>
            <a:r>
              <a:rPr lang="en-US" b="1" dirty="0">
                <a:solidFill>
                  <a:srgbClr val="CC0066"/>
                </a:solidFill>
              </a:rPr>
              <a:t>Self-Harm / </a:t>
            </a:r>
            <a:r>
              <a:rPr lang="en-US" b="1" dirty="0" smtClean="0">
                <a:solidFill>
                  <a:srgbClr val="CC0066"/>
                </a:solidFill>
              </a:rPr>
              <a:t>Self-Injury</a:t>
            </a:r>
          </a:p>
          <a:p>
            <a:r>
              <a:rPr lang="en-US" b="1" dirty="0" smtClean="0">
                <a:solidFill>
                  <a:srgbClr val="CC0066"/>
                </a:solidFill>
              </a:rPr>
              <a:t>Depression </a:t>
            </a:r>
          </a:p>
          <a:p>
            <a:r>
              <a:rPr lang="en-US" b="1" dirty="0">
                <a:solidFill>
                  <a:srgbClr val="CC0066"/>
                </a:solidFill>
              </a:rPr>
              <a:t>Sexually Transmitted </a:t>
            </a:r>
            <a:r>
              <a:rPr lang="en-US" b="1" dirty="0" smtClean="0">
                <a:solidFill>
                  <a:srgbClr val="CC0066"/>
                </a:solidFill>
              </a:rPr>
              <a:t>Infections</a:t>
            </a:r>
          </a:p>
          <a:p>
            <a:r>
              <a:rPr lang="en-US" b="1" dirty="0" smtClean="0">
                <a:solidFill>
                  <a:srgbClr val="CC0066"/>
                </a:solidFill>
              </a:rPr>
              <a:t>Pregnancy</a:t>
            </a:r>
          </a:p>
          <a:p>
            <a:r>
              <a:rPr lang="en-US" b="1" dirty="0">
                <a:solidFill>
                  <a:srgbClr val="CC0066"/>
                </a:solidFill>
              </a:rPr>
              <a:t>Sleep Disorders</a:t>
            </a:r>
          </a:p>
          <a:p>
            <a:r>
              <a:rPr lang="en-US" b="1" dirty="0">
                <a:solidFill>
                  <a:srgbClr val="CC0066"/>
                </a:solidFill>
              </a:rPr>
              <a:t>Eating Disorders</a:t>
            </a:r>
          </a:p>
          <a:p>
            <a:r>
              <a:rPr lang="en-US" b="1" dirty="0">
                <a:solidFill>
                  <a:srgbClr val="CC0066"/>
                </a:solidFill>
              </a:rPr>
              <a:t>Suicide</a:t>
            </a:r>
          </a:p>
          <a:p>
            <a:endParaRPr lang="en-US" dirty="0" smtClean="0"/>
          </a:p>
        </p:txBody>
      </p:sp>
    </p:spTree>
    <p:extLst>
      <p:ext uri="{BB962C8B-B14F-4D97-AF65-F5344CB8AC3E}">
        <p14:creationId xmlns:p14="http://schemas.microsoft.com/office/powerpoint/2010/main" val="21047969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5638800"/>
          </a:xfrm>
        </p:spPr>
        <p:txBody>
          <a:bodyPr>
            <a:normAutofit fontScale="90000"/>
          </a:bodyPr>
          <a:lstStyle/>
          <a:p>
            <a:r>
              <a:rPr lang="en-US" sz="8900" dirty="0" smtClean="0"/>
              <a:t>EFFECTS</a:t>
            </a:r>
            <a:r>
              <a:rPr lang="en-US" dirty="0"/>
              <a:t/>
            </a:r>
            <a:br>
              <a:rPr lang="en-US" dirty="0"/>
            </a:br>
            <a:r>
              <a:rPr lang="en-US" dirty="0">
                <a:solidFill>
                  <a:srgbClr val="00B050"/>
                </a:solidFill>
              </a:rPr>
              <a:t/>
            </a:r>
            <a:br>
              <a:rPr lang="en-US" dirty="0">
                <a:solidFill>
                  <a:srgbClr val="00B050"/>
                </a:solidFill>
              </a:rPr>
            </a:br>
            <a:r>
              <a:rPr lang="en-US" sz="4000" dirty="0">
                <a:solidFill>
                  <a:srgbClr val="FF0000"/>
                </a:solidFill>
              </a:rPr>
              <a:t>Victims of sexual assault are</a:t>
            </a:r>
            <a:r>
              <a:rPr lang="en-US" sz="4000" dirty="0" smtClean="0">
                <a:solidFill>
                  <a:srgbClr val="FF0000"/>
                </a:solidFill>
              </a:rPr>
              <a:t>:</a:t>
            </a:r>
            <a:r>
              <a:rPr lang="en-US" sz="2200" dirty="0" smtClean="0">
                <a:solidFill>
                  <a:srgbClr val="00B050"/>
                </a:solidFill>
              </a:rPr>
              <a:t/>
            </a:r>
            <a:br>
              <a:rPr lang="en-US" sz="2200" dirty="0" smtClean="0">
                <a:solidFill>
                  <a:srgbClr val="00B050"/>
                </a:solidFill>
              </a:rPr>
            </a:br>
            <a:r>
              <a:rPr lang="en-US" sz="2200" dirty="0">
                <a:solidFill>
                  <a:srgbClr val="00B050"/>
                </a:solidFill>
              </a:rPr>
              <a:t/>
            </a:r>
            <a:br>
              <a:rPr lang="en-US" sz="2200" dirty="0">
                <a:solidFill>
                  <a:srgbClr val="00B050"/>
                </a:solidFill>
              </a:rPr>
            </a:br>
            <a:r>
              <a:rPr lang="en-US" sz="3100" dirty="0">
                <a:solidFill>
                  <a:schemeClr val="tx1"/>
                </a:solidFill>
                <a:latin typeface="Euphemia" pitchFamily="34" charset="0"/>
              </a:rPr>
              <a:t>3</a:t>
            </a:r>
            <a:r>
              <a:rPr lang="en-US" sz="2200" dirty="0">
                <a:solidFill>
                  <a:schemeClr val="tx1"/>
                </a:solidFill>
                <a:latin typeface="Euphemia" pitchFamily="34" charset="0"/>
              </a:rPr>
              <a:t> </a:t>
            </a:r>
            <a:r>
              <a:rPr lang="en-US" sz="2200" dirty="0">
                <a:solidFill>
                  <a:srgbClr val="00B050"/>
                </a:solidFill>
                <a:latin typeface="Euphemia" pitchFamily="34" charset="0"/>
              </a:rPr>
              <a:t>times more likely to suffer from depression. </a:t>
            </a:r>
            <a:br>
              <a:rPr lang="en-US" sz="2200" dirty="0">
                <a:solidFill>
                  <a:srgbClr val="00B050"/>
                </a:solidFill>
                <a:latin typeface="Euphemia" pitchFamily="34" charset="0"/>
              </a:rPr>
            </a:br>
            <a:r>
              <a:rPr lang="en-US" sz="2200" dirty="0">
                <a:solidFill>
                  <a:srgbClr val="00B050"/>
                </a:solidFill>
                <a:latin typeface="Euphemia" pitchFamily="34" charset="0"/>
              </a:rPr>
              <a:t/>
            </a:r>
            <a:br>
              <a:rPr lang="en-US" sz="2200" dirty="0">
                <a:solidFill>
                  <a:srgbClr val="00B050"/>
                </a:solidFill>
                <a:latin typeface="Euphemia" pitchFamily="34" charset="0"/>
              </a:rPr>
            </a:br>
            <a:r>
              <a:rPr lang="en-US" sz="3100" dirty="0">
                <a:solidFill>
                  <a:schemeClr val="tx1"/>
                </a:solidFill>
                <a:latin typeface="Euphemia" pitchFamily="34" charset="0"/>
              </a:rPr>
              <a:t>6</a:t>
            </a:r>
            <a:r>
              <a:rPr lang="en-US" sz="3100" dirty="0">
                <a:solidFill>
                  <a:srgbClr val="00B050"/>
                </a:solidFill>
                <a:latin typeface="Euphemia" pitchFamily="34" charset="0"/>
              </a:rPr>
              <a:t> </a:t>
            </a:r>
            <a:r>
              <a:rPr lang="en-US" sz="2200" dirty="0">
                <a:solidFill>
                  <a:srgbClr val="00B050"/>
                </a:solidFill>
                <a:latin typeface="Euphemia" pitchFamily="34" charset="0"/>
              </a:rPr>
              <a:t>times more likely to suffer from post-traumatic stress disorder.</a:t>
            </a:r>
            <a:br>
              <a:rPr lang="en-US" sz="2200" dirty="0">
                <a:solidFill>
                  <a:srgbClr val="00B050"/>
                </a:solidFill>
                <a:latin typeface="Euphemia" pitchFamily="34" charset="0"/>
              </a:rPr>
            </a:br>
            <a:r>
              <a:rPr lang="en-US" sz="2200" dirty="0">
                <a:solidFill>
                  <a:srgbClr val="00B050"/>
                </a:solidFill>
                <a:latin typeface="Euphemia" pitchFamily="34" charset="0"/>
              </a:rPr>
              <a:t/>
            </a:r>
            <a:br>
              <a:rPr lang="en-US" sz="2200" dirty="0">
                <a:solidFill>
                  <a:srgbClr val="00B050"/>
                </a:solidFill>
                <a:latin typeface="Euphemia" pitchFamily="34" charset="0"/>
              </a:rPr>
            </a:br>
            <a:r>
              <a:rPr lang="en-US" sz="3100" dirty="0">
                <a:solidFill>
                  <a:schemeClr val="tx1"/>
                </a:solidFill>
                <a:latin typeface="Euphemia" pitchFamily="34" charset="0"/>
              </a:rPr>
              <a:t>13</a:t>
            </a:r>
            <a:r>
              <a:rPr lang="en-US" sz="2200" dirty="0">
                <a:solidFill>
                  <a:srgbClr val="00B050"/>
                </a:solidFill>
                <a:latin typeface="Euphemia" pitchFamily="34" charset="0"/>
              </a:rPr>
              <a:t> times more likely to abuse alcohol. </a:t>
            </a:r>
            <a:br>
              <a:rPr lang="en-US" sz="2200" dirty="0">
                <a:solidFill>
                  <a:srgbClr val="00B050"/>
                </a:solidFill>
                <a:latin typeface="Euphemia" pitchFamily="34" charset="0"/>
              </a:rPr>
            </a:br>
            <a:r>
              <a:rPr lang="en-US" sz="2200" dirty="0">
                <a:solidFill>
                  <a:srgbClr val="00B050"/>
                </a:solidFill>
                <a:latin typeface="Euphemia" pitchFamily="34" charset="0"/>
              </a:rPr>
              <a:t/>
            </a:r>
            <a:br>
              <a:rPr lang="en-US" sz="2200" dirty="0">
                <a:solidFill>
                  <a:srgbClr val="00B050"/>
                </a:solidFill>
                <a:latin typeface="Euphemia" pitchFamily="34" charset="0"/>
              </a:rPr>
            </a:br>
            <a:r>
              <a:rPr lang="en-US" sz="3100" dirty="0">
                <a:solidFill>
                  <a:schemeClr val="tx1"/>
                </a:solidFill>
                <a:latin typeface="Euphemia" pitchFamily="34" charset="0"/>
              </a:rPr>
              <a:t>26 </a:t>
            </a:r>
            <a:r>
              <a:rPr lang="en-US" sz="2200" dirty="0">
                <a:solidFill>
                  <a:srgbClr val="00B050"/>
                </a:solidFill>
                <a:latin typeface="Euphemia" pitchFamily="34" charset="0"/>
              </a:rPr>
              <a:t>times more likely to abuse drugs.</a:t>
            </a:r>
            <a:br>
              <a:rPr lang="en-US" sz="2200" dirty="0">
                <a:solidFill>
                  <a:srgbClr val="00B050"/>
                </a:solidFill>
                <a:latin typeface="Euphemia" pitchFamily="34" charset="0"/>
              </a:rPr>
            </a:br>
            <a:r>
              <a:rPr lang="en-US" sz="2200" dirty="0">
                <a:solidFill>
                  <a:srgbClr val="00B050"/>
                </a:solidFill>
                <a:latin typeface="Euphemia" pitchFamily="34" charset="0"/>
              </a:rPr>
              <a:t/>
            </a:r>
            <a:br>
              <a:rPr lang="en-US" sz="2200" dirty="0">
                <a:solidFill>
                  <a:srgbClr val="00B050"/>
                </a:solidFill>
                <a:latin typeface="Euphemia" pitchFamily="34" charset="0"/>
              </a:rPr>
            </a:br>
            <a:r>
              <a:rPr lang="en-US" sz="3100" dirty="0">
                <a:solidFill>
                  <a:schemeClr val="tx1"/>
                </a:solidFill>
                <a:latin typeface="Euphemia" pitchFamily="34" charset="0"/>
              </a:rPr>
              <a:t>4 </a:t>
            </a:r>
            <a:r>
              <a:rPr lang="en-US" sz="2200" dirty="0">
                <a:solidFill>
                  <a:srgbClr val="00B050"/>
                </a:solidFill>
                <a:latin typeface="Euphemia" pitchFamily="34" charset="0"/>
              </a:rPr>
              <a:t>times more likely to contemplate suicide. </a:t>
            </a:r>
            <a:r>
              <a:rPr lang="en-US" sz="2200" dirty="0">
                <a:solidFill>
                  <a:srgbClr val="00B050"/>
                </a:solidFill>
              </a:rPr>
              <a:t/>
            </a:r>
            <a:br>
              <a:rPr lang="en-US" sz="2200" dirty="0">
                <a:solidFill>
                  <a:srgbClr val="00B050"/>
                </a:solidFill>
              </a:rPr>
            </a:br>
            <a:r>
              <a:rPr lang="en-US" sz="2200" dirty="0">
                <a:solidFill>
                  <a:srgbClr val="00B050"/>
                </a:solidFill>
              </a:rPr>
              <a:t/>
            </a:r>
            <a:br>
              <a:rPr lang="en-US" sz="2200" dirty="0">
                <a:solidFill>
                  <a:srgbClr val="00B050"/>
                </a:solidFill>
              </a:rPr>
            </a:br>
            <a:endParaRPr lang="en-US" sz="2200" dirty="0">
              <a:solidFill>
                <a:srgbClr val="00B050"/>
              </a:solidFill>
            </a:endParaRPr>
          </a:p>
        </p:txBody>
      </p:sp>
    </p:spTree>
    <p:extLst>
      <p:ext uri="{BB962C8B-B14F-4D97-AF65-F5344CB8AC3E}">
        <p14:creationId xmlns:p14="http://schemas.microsoft.com/office/powerpoint/2010/main" val="1481040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Sexual Assault</a:t>
            </a:r>
            <a:endParaRPr lang="en-US" dirty="0"/>
          </a:p>
        </p:txBody>
      </p:sp>
      <p:sp>
        <p:nvSpPr>
          <p:cNvPr id="3" name="Content Placeholder 2"/>
          <p:cNvSpPr>
            <a:spLocks noGrp="1"/>
          </p:cNvSpPr>
          <p:nvPr>
            <p:ph idx="1"/>
          </p:nvPr>
        </p:nvSpPr>
        <p:spPr/>
        <p:txBody>
          <a:bodyPr/>
          <a:lstStyle/>
          <a:p>
            <a:pPr marL="137160" indent="0" algn="ctr">
              <a:buNone/>
            </a:pPr>
            <a:r>
              <a:rPr lang="en-US" sz="3200" dirty="0" smtClean="0">
                <a:solidFill>
                  <a:srgbClr val="FFFF00"/>
                </a:solidFill>
              </a:rPr>
              <a:t>  </a:t>
            </a:r>
            <a:r>
              <a:rPr lang="en-US" sz="3200" dirty="0">
                <a:solidFill>
                  <a:srgbClr val="FFFF00"/>
                </a:solidFill>
              </a:rPr>
              <a:t>Receiving Medical </a:t>
            </a:r>
            <a:r>
              <a:rPr lang="en-US" sz="3200" dirty="0" smtClean="0">
                <a:solidFill>
                  <a:srgbClr val="FFFF00"/>
                </a:solidFill>
              </a:rPr>
              <a:t>Attention</a:t>
            </a:r>
          </a:p>
          <a:p>
            <a:pPr marL="137160" indent="0" algn="ctr">
              <a:buNone/>
            </a:pPr>
            <a:r>
              <a:rPr lang="en-US" dirty="0" smtClean="0"/>
              <a:t>It </a:t>
            </a:r>
            <a:r>
              <a:rPr lang="en-US" dirty="0"/>
              <a:t>is vital for a victim of sexual assault to receive medical attention, regardless of his or her decision to report the crime to the police. For the victim’s health and self-protection, it is important to be checked and treated for possible injuries, even if none are visible.</a:t>
            </a:r>
          </a:p>
          <a:p>
            <a:endParaRPr lang="en-US" dirty="0"/>
          </a:p>
          <a:p>
            <a:endParaRPr lang="en-US" dirty="0"/>
          </a:p>
        </p:txBody>
      </p:sp>
    </p:spTree>
    <p:extLst>
      <p:ext uri="{BB962C8B-B14F-4D97-AF65-F5344CB8AC3E}">
        <p14:creationId xmlns:p14="http://schemas.microsoft.com/office/powerpoint/2010/main" val="1941550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Sexual Assault</a:t>
            </a:r>
            <a:endParaRPr lang="en-US" dirty="0"/>
          </a:p>
        </p:txBody>
      </p:sp>
      <p:sp>
        <p:nvSpPr>
          <p:cNvPr id="3" name="Content Placeholder 2"/>
          <p:cNvSpPr>
            <a:spLocks noGrp="1"/>
          </p:cNvSpPr>
          <p:nvPr>
            <p:ph idx="1"/>
          </p:nvPr>
        </p:nvSpPr>
        <p:spPr/>
        <p:txBody>
          <a:bodyPr/>
          <a:lstStyle/>
          <a:p>
            <a:pPr marL="137160" indent="0" algn="ctr">
              <a:buNone/>
            </a:pPr>
            <a:r>
              <a:rPr lang="en-US" sz="3200" dirty="0">
                <a:solidFill>
                  <a:srgbClr val="FFFF00"/>
                </a:solidFill>
              </a:rPr>
              <a:t> Importance of </a:t>
            </a:r>
            <a:r>
              <a:rPr lang="en-US" sz="3200" dirty="0" smtClean="0">
                <a:solidFill>
                  <a:srgbClr val="FFFF00"/>
                </a:solidFill>
              </a:rPr>
              <a:t>DNA</a:t>
            </a:r>
          </a:p>
          <a:p>
            <a:pPr marL="137160" indent="0">
              <a:buNone/>
            </a:pPr>
            <a:r>
              <a:rPr lang="en-US" dirty="0" smtClean="0"/>
              <a:t>Preserving </a:t>
            </a:r>
            <a:r>
              <a:rPr lang="en-US" dirty="0"/>
              <a:t>DNA evidence is a key tool for law enforcement’s investigation and prosecution of a sexual assault case. </a:t>
            </a:r>
          </a:p>
          <a:p>
            <a:pPr marL="137160" indent="0">
              <a:buNone/>
            </a:pPr>
            <a:endParaRPr lang="en-US" dirty="0"/>
          </a:p>
        </p:txBody>
      </p:sp>
    </p:spTree>
    <p:extLst>
      <p:ext uri="{BB962C8B-B14F-4D97-AF65-F5344CB8AC3E}">
        <p14:creationId xmlns:p14="http://schemas.microsoft.com/office/powerpoint/2010/main" val="1506459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Sexual Assault</a:t>
            </a:r>
            <a:endParaRPr lang="en-US" dirty="0"/>
          </a:p>
        </p:txBody>
      </p:sp>
      <p:sp>
        <p:nvSpPr>
          <p:cNvPr id="3" name="Content Placeholder 2"/>
          <p:cNvSpPr>
            <a:spLocks noGrp="1"/>
          </p:cNvSpPr>
          <p:nvPr>
            <p:ph idx="1"/>
          </p:nvPr>
        </p:nvSpPr>
        <p:spPr/>
        <p:txBody>
          <a:bodyPr/>
          <a:lstStyle/>
          <a:p>
            <a:pPr marL="137160" indent="0" algn="ctr">
              <a:buNone/>
            </a:pPr>
            <a:r>
              <a:rPr lang="en-US" sz="3200" dirty="0">
                <a:solidFill>
                  <a:srgbClr val="FFFF00"/>
                </a:solidFill>
              </a:rPr>
              <a:t> Preserving &amp; Collecting Forensic </a:t>
            </a:r>
            <a:r>
              <a:rPr lang="en-US" sz="3200" dirty="0" smtClean="0">
                <a:solidFill>
                  <a:srgbClr val="FFFF00"/>
                </a:solidFill>
              </a:rPr>
              <a:t>Evidence</a:t>
            </a:r>
          </a:p>
          <a:p>
            <a:pPr marL="137160" indent="0">
              <a:buNone/>
            </a:pPr>
            <a:r>
              <a:rPr lang="en-US" dirty="0" smtClean="0"/>
              <a:t>A </a:t>
            </a:r>
            <a:r>
              <a:rPr lang="en-US" dirty="0"/>
              <a:t>forensic medical exam may be performed at a hospital or other healthcare facility</a:t>
            </a:r>
            <a:r>
              <a:rPr lang="en-US" dirty="0" smtClean="0"/>
              <a:t>, Family Advocacy Network (FAN), </a:t>
            </a:r>
            <a:r>
              <a:rPr lang="en-US" dirty="0"/>
              <a:t>by a sexual assault nurse examiner (SANE), sexual assault forensic examiner (SAFE) or another medical professional</a:t>
            </a:r>
            <a:r>
              <a:rPr lang="en-US" dirty="0" smtClean="0"/>
              <a:t>. </a:t>
            </a:r>
            <a:endParaRPr lang="en-US" dirty="0"/>
          </a:p>
          <a:p>
            <a:pPr marL="137160" indent="0">
              <a:buNone/>
            </a:pPr>
            <a:endParaRPr lang="en-US" dirty="0"/>
          </a:p>
        </p:txBody>
      </p:sp>
    </p:spTree>
    <p:extLst>
      <p:ext uri="{BB962C8B-B14F-4D97-AF65-F5344CB8AC3E}">
        <p14:creationId xmlns:p14="http://schemas.microsoft.com/office/powerpoint/2010/main" val="239634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FAN</a:t>
            </a:r>
            <a:endParaRPr lang="en-US" dirty="0"/>
          </a:p>
        </p:txBody>
      </p:sp>
      <p:sp>
        <p:nvSpPr>
          <p:cNvPr id="3" name="Content Placeholder 2"/>
          <p:cNvSpPr>
            <a:spLocks noGrp="1"/>
          </p:cNvSpPr>
          <p:nvPr>
            <p:ph idx="1"/>
          </p:nvPr>
        </p:nvSpPr>
        <p:spPr/>
        <p:txBody>
          <a:bodyPr>
            <a:normAutofit/>
          </a:bodyPr>
          <a:lstStyle/>
          <a:p>
            <a:pPr marL="137160" indent="0">
              <a:buNone/>
            </a:pPr>
            <a:r>
              <a:rPr lang="en-US" sz="1700" dirty="0" smtClean="0"/>
              <a:t> </a:t>
            </a:r>
            <a:endParaRPr lang="en-US" sz="1700" dirty="0"/>
          </a:p>
          <a:p>
            <a:pPr marL="137160" indent="0">
              <a:buNone/>
            </a:pPr>
            <a:endParaRPr lang="en-US" dirty="0"/>
          </a:p>
          <a:p>
            <a:endParaRPr lang="en-US" dirty="0"/>
          </a:p>
        </p:txBody>
      </p:sp>
      <p:sp>
        <p:nvSpPr>
          <p:cNvPr id="4" name="Rectangle 3"/>
          <p:cNvSpPr/>
          <p:nvPr/>
        </p:nvSpPr>
        <p:spPr>
          <a:xfrm>
            <a:off x="533400" y="1720840"/>
            <a:ext cx="8077200" cy="4370427"/>
          </a:xfrm>
          <a:prstGeom prst="rect">
            <a:avLst/>
          </a:prstGeom>
        </p:spPr>
        <p:txBody>
          <a:bodyPr wrap="square">
            <a:spAutoFit/>
          </a:bodyPr>
          <a:lstStyle/>
          <a:p>
            <a:pPr algn="ctr"/>
            <a:r>
              <a:rPr lang="en-US" sz="2400" b="1" dirty="0" smtClean="0">
                <a:solidFill>
                  <a:srgbClr val="FFFF00"/>
                </a:solidFill>
              </a:rPr>
              <a:t>  FAN </a:t>
            </a:r>
            <a:r>
              <a:rPr lang="en-US" sz="2400" b="1" dirty="0">
                <a:solidFill>
                  <a:srgbClr val="FFFF00"/>
                </a:solidFill>
              </a:rPr>
              <a:t>Services include:</a:t>
            </a:r>
          </a:p>
          <a:p>
            <a:endParaRPr lang="en-US" sz="2400" dirty="0"/>
          </a:p>
          <a:p>
            <a:r>
              <a:rPr lang="en-US" sz="2400" dirty="0" smtClean="0"/>
              <a:t>Forensic </a:t>
            </a:r>
            <a:r>
              <a:rPr lang="en-US" sz="2400" dirty="0"/>
              <a:t>Interviews</a:t>
            </a:r>
          </a:p>
          <a:p>
            <a:endParaRPr lang="en-US" sz="2400" dirty="0"/>
          </a:p>
          <a:p>
            <a:r>
              <a:rPr lang="en-US" sz="2400" dirty="0" smtClean="0"/>
              <a:t>Forensic </a:t>
            </a:r>
            <a:r>
              <a:rPr lang="en-US" sz="2400" dirty="0"/>
              <a:t>Medical Examinations</a:t>
            </a:r>
          </a:p>
          <a:p>
            <a:endParaRPr lang="en-US" sz="2400" dirty="0"/>
          </a:p>
          <a:p>
            <a:r>
              <a:rPr lang="en-US" sz="2400" dirty="0" smtClean="0"/>
              <a:t>Hair </a:t>
            </a:r>
            <a:r>
              <a:rPr lang="en-US" sz="2400" dirty="0"/>
              <a:t>Follicle Testing</a:t>
            </a:r>
          </a:p>
          <a:p>
            <a:endParaRPr lang="en-US" sz="2400" dirty="0"/>
          </a:p>
          <a:p>
            <a:r>
              <a:rPr lang="en-US" sz="2400" dirty="0" smtClean="0"/>
              <a:t>Referral/Advocacy </a:t>
            </a:r>
            <a:r>
              <a:rPr lang="en-US" sz="2400" dirty="0"/>
              <a:t>Services</a:t>
            </a:r>
          </a:p>
          <a:p>
            <a:endParaRPr lang="en-US" sz="2400" dirty="0"/>
          </a:p>
          <a:p>
            <a:r>
              <a:rPr lang="en-US" sz="2400" dirty="0" smtClean="0"/>
              <a:t>Training </a:t>
            </a:r>
            <a:r>
              <a:rPr lang="en-US" sz="2400" dirty="0"/>
              <a:t>for our Multidisciplinary Teams</a:t>
            </a:r>
          </a:p>
          <a:p>
            <a:pPr algn="ctr"/>
            <a:r>
              <a:rPr lang="en-US" sz="1400" dirty="0" smtClean="0"/>
              <a:t> </a:t>
            </a:r>
            <a:endParaRPr lang="en-US" sz="1400" dirty="0"/>
          </a:p>
        </p:txBody>
      </p:sp>
    </p:spTree>
    <p:extLst>
      <p:ext uri="{BB962C8B-B14F-4D97-AF65-F5344CB8AC3E}">
        <p14:creationId xmlns:p14="http://schemas.microsoft.com/office/powerpoint/2010/main" val="5521376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1200</TotalTime>
  <Words>1154</Words>
  <Application>Microsoft Office PowerPoint</Application>
  <PresentationFormat>On-screen Show (4:3)</PresentationFormat>
  <Paragraphs>148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Apex</vt:lpstr>
      <vt:lpstr>     Sexual Assault Prevention</vt:lpstr>
      <vt:lpstr>Nebraska Definitions of Sexual Assault</vt:lpstr>
      <vt:lpstr>Types of Sexual Assault</vt:lpstr>
      <vt:lpstr>Effects of a Sexual Assault</vt:lpstr>
      <vt:lpstr>EFFECTS  Victims of sexual assault are:  3 times more likely to suffer from depression.   6 times more likely to suffer from post-traumatic stress disorder.  13 times more likely to abuse alcohol.   26 times more likely to abuse drugs.  4 times more likely to contemplate suicide.   </vt:lpstr>
      <vt:lpstr>After the Sexual Assault</vt:lpstr>
      <vt:lpstr>After the Sexual Assault</vt:lpstr>
      <vt:lpstr>After the Sexual Assault</vt:lpstr>
      <vt:lpstr>FAN</vt:lpstr>
      <vt:lpstr>FAN</vt:lpstr>
      <vt:lpstr>If Someone is Pressuring You   1.Remember that being in this situation is not your fault. You did not do anything wrong, it is the person who is making you uncomfortable that is to blame.  2.Be true to yourself. Don't feel obligated to do anything you don't want to do. "I don't want to" is always a good enough reason. Do what feels right to you and what you are comfortable with.  3.Have a code word with your friends or family so that if you don’t feel comfortable you can call them and communicate your discomfort without the person you are with knowing. Your friends or family can then come to get you or make up an excuse for you to leave.  </vt:lpstr>
      <vt:lpstr>If Someone is Pressuring You </vt:lpstr>
      <vt:lpstr>Prevention</vt:lpstr>
      <vt:lpstr>Home Safety </vt:lpstr>
      <vt:lpstr>Parties</vt:lpstr>
      <vt:lpstr>Walking on Campus</vt:lpstr>
      <vt:lpstr>Dorm Room Safety</vt:lpstr>
      <vt:lpstr>Always Remember…</vt:lpstr>
      <vt:lpstr>Statistics</vt:lpstr>
      <vt:lpstr>On Campus Contacts</vt:lpstr>
      <vt:lpstr>Off Campus Contacts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 Assault Prevention</dc:title>
  <dc:creator>publsafe-evid</dc:creator>
  <cp:lastModifiedBy>Ricci J. Fast</cp:lastModifiedBy>
  <cp:revision>41</cp:revision>
  <dcterms:created xsi:type="dcterms:W3CDTF">2011-06-29T18:57:21Z</dcterms:created>
  <dcterms:modified xsi:type="dcterms:W3CDTF">2013-11-05T20:20:51Z</dcterms:modified>
</cp:coreProperties>
</file>