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sldIdLst>
    <p:sldId id="256" r:id="rId5"/>
    <p:sldId id="258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12"/>
    <p:restoredTop sz="94703"/>
  </p:normalViewPr>
  <p:slideViewPr>
    <p:cSldViewPr snapToGrid="0">
      <p:cViewPr varScale="1">
        <p:scale>
          <a:sx n="72" d="100"/>
          <a:sy n="72" d="100"/>
        </p:scale>
        <p:origin x="90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Moran" userId="1bf17129-e115-42fe-bcc1-8f76f424e146" providerId="ADAL" clId="{DEBB77B4-21DE-4D5D-830E-4AA15E0FEE1E}"/>
    <pc:docChg chg="custSel modSld modNotesMaster">
      <pc:chgData name="Chris Moran" userId="1bf17129-e115-42fe-bcc1-8f76f424e146" providerId="ADAL" clId="{DEBB77B4-21DE-4D5D-830E-4AA15E0FEE1E}" dt="2026-09-25T17:21:18.865" v="56" actId="1076"/>
      <pc:docMkLst>
        <pc:docMk/>
      </pc:docMkLst>
      <pc:sldChg chg="addSp modSp">
        <pc:chgData name="Chris Moran" userId="1bf17129-e115-42fe-bcc1-8f76f424e146" providerId="ADAL" clId="{DEBB77B4-21DE-4D5D-830E-4AA15E0FEE1E}" dt="2026-09-24T15:47:06.421" v="0"/>
        <pc:sldMkLst>
          <pc:docMk/>
          <pc:sldMk cId="3403544095" sldId="271"/>
        </pc:sldMkLst>
        <pc:graphicFrameChg chg="add mod">
          <ac:chgData name="Chris Moran" userId="1bf17129-e115-42fe-bcc1-8f76f424e146" providerId="ADAL" clId="{DEBB77B4-21DE-4D5D-830E-4AA15E0FEE1E}" dt="2026-09-24T15:47:06.421" v="0"/>
          <ac:graphicFrameMkLst>
            <pc:docMk/>
            <pc:sldMk cId="3403544095" sldId="271"/>
            <ac:graphicFrameMk id="4" creationId="{0CD85ADE-7838-E34E-8397-60DB7F50D159}"/>
          </ac:graphicFrameMkLst>
        </pc:graphicFrameChg>
      </pc:sldChg>
      <pc:sldChg chg="addSp delSp modSp mod">
        <pc:chgData name="Chris Moran" userId="1bf17129-e115-42fe-bcc1-8f76f424e146" providerId="ADAL" clId="{DEBB77B4-21DE-4D5D-830E-4AA15E0FEE1E}" dt="2026-09-25T16:55:26.160" v="6" actId="1076"/>
        <pc:sldMkLst>
          <pc:docMk/>
          <pc:sldMk cId="2198622661" sldId="273"/>
        </pc:sldMkLst>
        <pc:picChg chg="add mod">
          <ac:chgData name="Chris Moran" userId="1bf17129-e115-42fe-bcc1-8f76f424e146" providerId="ADAL" clId="{DEBB77B4-21DE-4D5D-830E-4AA15E0FEE1E}" dt="2026-09-25T16:55:26.160" v="6" actId="1076"/>
          <ac:picMkLst>
            <pc:docMk/>
            <pc:sldMk cId="2198622661" sldId="273"/>
            <ac:picMk id="4" creationId="{75182FCC-B6CB-A809-23EE-9AEA84E4920F}"/>
          </ac:picMkLst>
        </pc:picChg>
        <pc:picChg chg="del">
          <ac:chgData name="Chris Moran" userId="1bf17129-e115-42fe-bcc1-8f76f424e146" providerId="ADAL" clId="{DEBB77B4-21DE-4D5D-830E-4AA15E0FEE1E}" dt="2026-09-25T16:55:13.023" v="4" actId="478"/>
          <ac:picMkLst>
            <pc:docMk/>
            <pc:sldMk cId="2198622661" sldId="273"/>
            <ac:picMk id="6" creationId="{F8192790-27CD-21AB-06E9-466E0CFEF10A}"/>
          </ac:picMkLst>
        </pc:picChg>
      </pc:sldChg>
      <pc:sldChg chg="addSp modSp">
        <pc:chgData name="Chris Moran" userId="1bf17129-e115-42fe-bcc1-8f76f424e146" providerId="ADAL" clId="{DEBB77B4-21DE-4D5D-830E-4AA15E0FEE1E}" dt="2026-09-24T15:56:01.065" v="2"/>
        <pc:sldMkLst>
          <pc:docMk/>
          <pc:sldMk cId="2299721709" sldId="274"/>
        </pc:sldMkLst>
        <pc:graphicFrameChg chg="add mod">
          <ac:chgData name="Chris Moran" userId="1bf17129-e115-42fe-bcc1-8f76f424e146" providerId="ADAL" clId="{DEBB77B4-21DE-4D5D-830E-4AA15E0FEE1E}" dt="2026-09-24T15:56:01.065" v="2"/>
          <ac:graphicFrameMkLst>
            <pc:docMk/>
            <pc:sldMk cId="2299721709" sldId="274"/>
            <ac:graphicFrameMk id="3" creationId="{00000000-0008-0000-0200-000002000000}"/>
          </ac:graphicFrameMkLst>
        </pc:graphicFrameChg>
      </pc:sldChg>
      <pc:sldChg chg="modSp mod">
        <pc:chgData name="Chris Moran" userId="1bf17129-e115-42fe-bcc1-8f76f424e146" providerId="ADAL" clId="{DEBB77B4-21DE-4D5D-830E-4AA15E0FEE1E}" dt="2026-09-25T17:15:30.210" v="33" actId="6549"/>
        <pc:sldMkLst>
          <pc:docMk/>
          <pc:sldMk cId="2283203415" sldId="282"/>
        </pc:sldMkLst>
        <pc:spChg chg="mod">
          <ac:chgData name="Chris Moran" userId="1bf17129-e115-42fe-bcc1-8f76f424e146" providerId="ADAL" clId="{DEBB77B4-21DE-4D5D-830E-4AA15E0FEE1E}" dt="2026-09-25T17:15:30.210" v="33" actId="6549"/>
          <ac:spMkLst>
            <pc:docMk/>
            <pc:sldMk cId="2283203415" sldId="282"/>
            <ac:spMk id="2" creationId="{38E8B664-D660-69E2-3C50-CD38254966BA}"/>
          </ac:spMkLst>
        </pc:spChg>
      </pc:sldChg>
      <pc:sldChg chg="addSp delSp modSp mod">
        <pc:chgData name="Chris Moran" userId="1bf17129-e115-42fe-bcc1-8f76f424e146" providerId="ADAL" clId="{DEBB77B4-21DE-4D5D-830E-4AA15E0FEE1E}" dt="2026-09-25T17:21:18.865" v="56" actId="1076"/>
        <pc:sldMkLst>
          <pc:docMk/>
          <pc:sldMk cId="2678052277" sldId="284"/>
        </pc:sldMkLst>
        <pc:picChg chg="del">
          <ac:chgData name="Chris Moran" userId="1bf17129-e115-42fe-bcc1-8f76f424e146" providerId="ADAL" clId="{DEBB77B4-21DE-4D5D-830E-4AA15E0FEE1E}" dt="2026-09-25T17:20:45.772" v="34" actId="478"/>
          <ac:picMkLst>
            <pc:docMk/>
            <pc:sldMk cId="2678052277" sldId="284"/>
            <ac:picMk id="4" creationId="{F3338488-D089-3410-AF6B-B30236C76902}"/>
          </ac:picMkLst>
        </pc:picChg>
        <pc:picChg chg="add mod">
          <ac:chgData name="Chris Moran" userId="1bf17129-e115-42fe-bcc1-8f76f424e146" providerId="ADAL" clId="{DEBB77B4-21DE-4D5D-830E-4AA15E0FEE1E}" dt="2026-09-25T17:21:18.865" v="56" actId="1076"/>
          <ac:picMkLst>
            <pc:docMk/>
            <pc:sldMk cId="2678052277" sldId="284"/>
            <ac:picMk id="6" creationId="{59A5120B-B9A9-D2AD-9029-B1E2E71BDCA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9E78B1B9-C938-4B0A-87F7-D110123D529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624248E-FBD5-4D93-8FBE-1949D5EFC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777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4248E-FBD5-4D93-8FBE-1949D5EFC1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89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F7A9A-2D37-6221-5ECD-F1E3BB9EB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3996EE-DD0E-480A-8E8D-5E38C89F2A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BE5155-6B1E-9372-08BB-BB5847BB6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71B479-AB12-FC24-440E-A246457EB3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4248E-FBD5-4D93-8FBE-1949D5EFC13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09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2E9BB-AD77-9C64-510D-F618333AF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D07330-BACF-E633-B725-8F6F0CABF6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87AF43-5826-5D96-D467-2503096BDB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568EF1-520E-D197-0FCD-6C58730BF9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4248E-FBD5-4D93-8FBE-1949D5EFC13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413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41329-49C2-77BF-99B8-2DC3378E3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FFB164-A41B-101A-4AD4-D62E5EC58F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BA858C-BCDA-8B3F-E848-C792281370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B7E6AE-EFA2-0C10-7D0F-A247089272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4248E-FBD5-4D93-8FBE-1949D5EFC13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221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CED56-726D-B953-4837-07550FE90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2E358C-A65C-B9D5-982F-9A209E9361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0DE430-F357-7211-3141-399AAEAEEC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A9584-C5FD-8347-71C1-7112334204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4248E-FBD5-4D93-8FBE-1949D5EFC13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108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3BDB6-E287-CDB7-E9E1-0F7A0127E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DF49AE-C4EE-E77B-D15C-D73A15F636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5BC53B-43A0-1361-AD01-55AEE484B2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3DD1EC-9ECD-7148-0CB4-B88A72604D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4248E-FBD5-4D93-8FBE-1949D5EFC13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556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9EC76-6FB7-E865-C207-A08A5A2B6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CC8632-50CA-C009-C3CA-DBA3C0717D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58BC95-DF22-BF3C-B092-3FD1F6E87F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A02DCF-AE26-33CB-F4E5-8E32E8877D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4248E-FBD5-4D93-8FBE-1949D5EFC13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12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40A6F-926B-AA84-EC01-E4ABC3420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EAB397-6000-7C11-4343-7E847817EC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F48FB6-B2DF-6D54-DB23-A008CC95A8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2CBB68-C9A7-A22A-E708-42DA812525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4248E-FBD5-4D93-8FBE-1949D5EFC13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71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E656D-AA5E-2280-CD77-5D7C613E2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A632F5-82A3-61D2-34F6-16907935B8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9A9B35-6F22-03A0-5194-83695B612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F5FD2C-F6E8-E4B4-B7C5-4ACE713702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4248E-FBD5-4D93-8FBE-1949D5EFC13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786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DAE76-24F0-FCB6-41EB-9E87FE96E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3C4952-81A1-6A5C-0B67-3FCCB0AF68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766A71-6B3F-1270-9F9A-2CD47DDAF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ADCF5-D2D2-33D0-CAA1-EA9F0B3B4F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4248E-FBD5-4D93-8FBE-1949D5EFC13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2126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1199F-3D55-8F8C-961B-148041114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C1B936-0015-3761-9F51-5ADC320AB2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C424DA-70B2-C5D8-83DE-F558A81FD8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F54882-D688-BB55-1AF5-90562A44F7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4248E-FBD5-4D93-8FBE-1949D5EFC13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47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F3AA8-91BC-2B04-E33E-6195FB52E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CD9089-C648-E3F8-E32E-3E8F17F62A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E4CB39-BF95-1794-953F-8C3F72EBCB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0DDAC-D9C7-31ED-565B-DF0AFC6846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4248E-FBD5-4D93-8FBE-1949D5EFC13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8132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3C5AB-F424-C3A5-506B-D2A98651C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0F38AD-0CE6-6EE5-BA6C-D750258C8F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00FC2C-79F1-68C3-2333-E12EC22233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6E76EB-67DF-363D-D178-04F3E6C877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4248E-FBD5-4D93-8FBE-1949D5EFC13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3746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CFFEF-795C-4BBA-F2B6-266C4E8F3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7BCCE7-EFB7-B196-663D-8BF1104540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71C27E-E5DA-F739-F09D-99B7458982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1ED0D4-70E0-1AE9-0B41-4469B45926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4248E-FBD5-4D93-8FBE-1949D5EFC13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6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64715-5D05-90C7-38A5-E62E3B72D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7CC8A2-C902-8BB7-ADD7-AC15F16609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28080F-3F1F-19CA-920D-C42211B8FE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B22C3F-E6F4-462D-0342-8C9F2BE233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4248E-FBD5-4D93-8FBE-1949D5EFC13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5755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91755-A360-E91E-0CAB-70AF7E258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D43672-44C3-A91E-5797-7EFCD37944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F0B012-68C0-9750-2047-4CAB87B3FA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F786F3-A3C2-E276-3074-72839F82D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4248E-FBD5-4D93-8FBE-1949D5EFC13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161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97CDB-BE81-43E0-00FF-5354D610C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485903-ED84-E1F0-C022-E04F606A5D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05178-5A87-5C4E-7149-290179445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16F-212A-1C4B-8879-33982AF24922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83019-7835-0A3C-1DD0-2614E74C4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E0F53F-DCAC-1725-CC01-37849BB91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DCB92-81B4-134F-AD65-130B40183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504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DC75A-9DAB-B384-D80F-476F5F860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60BF2-9F1D-92F0-511C-6A4BF12DD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37891-2407-1ACD-F735-D85157111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16F-212A-1C4B-8879-33982AF24922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09F32-B055-B874-F9C1-04E3247B8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4C213-A6DB-B4FA-4B1C-013A47290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DCB92-81B4-134F-AD65-130B40183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526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4F07D-3931-3445-1240-88C87A486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45A19-F839-47EC-F26B-600351B4D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FBE9F-6350-2401-71C1-EED6B4D27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16F-212A-1C4B-8879-33982AF24922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5A8B4-10A2-1ECB-DE34-EA18EBAE0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B2275-69CA-A74A-AD89-5263811B0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DCB92-81B4-134F-AD65-130B40183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953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11B2D-D516-A4AF-BC5D-334F4EB17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A5F0F-F5E4-9A89-CB6C-13EB5F4DCE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603777-F105-E149-4C8E-AAEDC9F7F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61AB22-7FB5-A233-EFDB-82F14A47B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16F-212A-1C4B-8879-33982AF24922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675573-654E-9D14-9D63-FB84CF27F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9A25A-683B-C77B-5EBB-47066138B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DCB92-81B4-134F-AD65-130B40183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67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49B3B-DCFF-5785-CF1C-2911F3117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3DD21D-691C-2404-20D1-1E5D26F9C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31AC1-5A61-92A2-7D4E-A9930CB90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55E149-0C7C-838F-14C6-4B201E4A8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E28C13-23DA-E4B6-D2AF-4E968C7ACA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0A7565-E920-7901-1ED4-C95270664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16F-212A-1C4B-8879-33982AF24922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D47DC9-D49F-FDDF-6102-6DD67AEA9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CE616A-6D39-F31B-03F4-0C1AAFE3E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DCB92-81B4-134F-AD65-130B40183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60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69859-63E8-5384-3431-5F6897E40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8EAA3-9CDF-B9DE-ACBB-ACE5F251A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16F-212A-1C4B-8879-33982AF24922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1DA7D1-7ED5-055D-8D4B-A728246DA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624BC3-7DCC-B0C5-1929-9ADCFD61A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DCB92-81B4-134F-AD65-130B40183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511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7E9CC8-020E-FEAA-9407-4671C4B6A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16F-212A-1C4B-8879-33982AF24922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5B1822-53C2-CFF1-485A-C4850228C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10516E-0819-5E07-42FA-71352A6F4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DCB92-81B4-134F-AD65-130B40183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117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ED94F-1656-3F43-9E57-6B4D2E24E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BD39A-35CC-A8C1-7BB2-B05B86460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0448B-7E89-D8FB-27B5-2A9DA0823A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F0EE5E-54A9-4CB1-6FAE-90971861A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16F-212A-1C4B-8879-33982AF24922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E305BB-84BC-8810-21DF-6D9CE471B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F6589-B8F1-CB62-A92E-4332157A8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DCB92-81B4-134F-AD65-130B40183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950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16A66-3C50-9357-2D28-E36294AF8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9D6415-B29C-133D-A076-27D72F360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40D38-733B-C361-F71F-E0F31AB79F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9B9A2-C288-1FB7-763B-496A8A8EA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16F-212A-1C4B-8879-33982AF24922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B9D1C7-49B3-F331-2D92-406A56E9F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37204A-F079-5BF3-8332-A04FE2BDC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DCB92-81B4-134F-AD65-130B40183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269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50E01-BFA8-592F-F921-8E25F3C4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5B44CA-C006-5511-3A27-89ADBE4408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28794-986E-31FF-A7A6-1174CD75E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16F-212A-1C4B-8879-33982AF24922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C9997-8BEA-EB53-74DE-0A38D86AD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EBBFD-F4E4-0E0D-D269-672959E26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DCB92-81B4-134F-AD65-130B40183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277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D87435-BEFE-286F-4E22-580EF07C30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76A391-A35C-C74A-FDEE-C074E2CBEB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0485-9951-5F2F-191A-2E50A542A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16F-212A-1C4B-8879-33982AF24922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70725-6A1F-8737-8928-5D798E31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82125-DD7D-9C6B-9132-9962485F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DCB92-81B4-134F-AD65-130B40183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170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C06AB6-85D3-3D75-7FD8-056A5269A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E13ABC-09AE-E6F1-A41C-17B28C151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6E83C2-863A-2CE6-4821-211B93090E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2D16F-212A-1C4B-8879-33982AF24922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D320B-29B0-21C5-9FC9-37657CB935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7CF81B-9D4A-26EF-DB8E-1CE67E2069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DCB92-81B4-134F-AD65-130B40183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489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B1530DC1-A348-0E8B-E21C-09F909702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3ED62F-E232-EA2F-E12A-C86BE26DF9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200"/>
            <a:ext cx="9144000" cy="23876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Budget Overview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	Fiscal Year 2026-27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FFA657-9469-77DE-ABA6-8C688D85B2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87800"/>
            <a:ext cx="9144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15842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7230F0-FC1A-177F-A31A-C4DD355BDE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3908"/>
            <a:ext cx="12185053" cy="685409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4DFB3E-73BD-66C1-6AA5-6606AC8D2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33" y="219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004D87"/>
                </a:solidFill>
              </a:rPr>
              <a:t>FUND DEFINITIONS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3F406D-9F9C-AD6D-6620-44AF9A58D1C6}"/>
              </a:ext>
            </a:extLst>
          </p:cNvPr>
          <p:cNvSpPr txBox="1"/>
          <p:nvPr/>
        </p:nvSpPr>
        <p:spPr>
          <a:xfrm>
            <a:off x="540328" y="1544782"/>
            <a:ext cx="1154776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solidFill>
                  <a:srgbClr val="004D87"/>
                </a:solidFill>
              </a:rPr>
              <a:t>GENERAL FUND</a:t>
            </a:r>
          </a:p>
          <a:p>
            <a:r>
              <a:rPr lang="en-US" sz="2000" dirty="0">
                <a:solidFill>
                  <a:srgbClr val="004D87"/>
                </a:solidFill>
              </a:rPr>
              <a:t>	State tax revenue allocated to the University.</a:t>
            </a:r>
          </a:p>
          <a:p>
            <a:r>
              <a:rPr lang="en-US" sz="2000" u="sng" dirty="0">
                <a:solidFill>
                  <a:srgbClr val="004D87"/>
                </a:solidFill>
              </a:rPr>
              <a:t>CASH FUNDS</a:t>
            </a:r>
          </a:p>
          <a:p>
            <a:r>
              <a:rPr lang="en-US" sz="2000" dirty="0">
                <a:solidFill>
                  <a:srgbClr val="004D87"/>
                </a:solidFill>
              </a:rPr>
              <a:t>	Derived from tuition, fees, investment income, and other miscellaneous income.</a:t>
            </a:r>
          </a:p>
          <a:p>
            <a:r>
              <a:rPr lang="en-US" sz="2000" u="sng" dirty="0">
                <a:solidFill>
                  <a:srgbClr val="004D87"/>
                </a:solidFill>
              </a:rPr>
              <a:t>FEDERAL FUNDS</a:t>
            </a:r>
          </a:p>
          <a:p>
            <a:r>
              <a:rPr lang="en-US" sz="2000" dirty="0">
                <a:solidFill>
                  <a:srgbClr val="004D87"/>
                </a:solidFill>
              </a:rPr>
              <a:t>	Provided by federal agencies for research, grants and contracts, and student aid programs.</a:t>
            </a:r>
          </a:p>
          <a:p>
            <a:r>
              <a:rPr lang="en-US" sz="2000" u="sng" dirty="0">
                <a:solidFill>
                  <a:srgbClr val="004D87"/>
                </a:solidFill>
              </a:rPr>
              <a:t>REVOLVING FUNDS</a:t>
            </a:r>
          </a:p>
          <a:p>
            <a:r>
              <a:rPr lang="en-US" sz="2000" dirty="0">
                <a:solidFill>
                  <a:srgbClr val="004D87"/>
                </a:solidFill>
              </a:rPr>
              <a:t>	Self-generated from departmental sales, charges for housing, food services, etc.</a:t>
            </a:r>
          </a:p>
          <a:p>
            <a:r>
              <a:rPr lang="en-US" sz="2000" u="sng" dirty="0">
                <a:solidFill>
                  <a:srgbClr val="004D87"/>
                </a:solidFill>
              </a:rPr>
              <a:t>TRUST FUNDS</a:t>
            </a:r>
          </a:p>
          <a:p>
            <a:r>
              <a:rPr lang="en-US" sz="2000" dirty="0">
                <a:solidFill>
                  <a:srgbClr val="004D87"/>
                </a:solidFill>
              </a:rPr>
              <a:t>	State and private gifts, grants, and contracts, non-federal student aid programs,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691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B062A-68E8-9898-738F-04326CAEC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93D414-EF32-6067-9159-7FFE4C451B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3908"/>
            <a:ext cx="12185053" cy="685409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676988-BC19-704B-8A37-D1A506084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33" y="219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4D87"/>
                </a:solidFill>
              </a:rPr>
              <a:t>2026-27 Operating Budgets</a:t>
            </a:r>
            <a:br>
              <a:rPr lang="en-US" sz="3200" dirty="0">
                <a:solidFill>
                  <a:srgbClr val="004D87"/>
                </a:solidFill>
              </a:rPr>
            </a:br>
            <a:r>
              <a:rPr lang="en-US" sz="3200" dirty="0">
                <a:solidFill>
                  <a:srgbClr val="004D87"/>
                </a:solidFill>
              </a:rPr>
              <a:t>Estimated Revenue by Fund Source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049D12-7035-FB77-CDFA-E0124AA371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030" y="1872615"/>
            <a:ext cx="689610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544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4B235-D491-E9FE-3AD5-A101F2599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716892-A360-5A32-1ECF-FE129F0684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6947" y="3908"/>
            <a:ext cx="12185053" cy="685409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DAD9E3-8137-8456-A075-735870809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33" y="219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4D87"/>
                </a:solidFill>
              </a:rPr>
              <a:t>2026-27 Operating Budgets</a:t>
            </a:r>
            <a:br>
              <a:rPr lang="en-US" sz="3200" dirty="0">
                <a:solidFill>
                  <a:srgbClr val="004D87"/>
                </a:solidFill>
              </a:rPr>
            </a:br>
            <a:r>
              <a:rPr lang="en-US" sz="3200" dirty="0">
                <a:solidFill>
                  <a:srgbClr val="004D87"/>
                </a:solidFill>
              </a:rPr>
              <a:t>Estimated Revenue by Fund Source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534D48-D872-EE35-500E-9FF622457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921" y="1381759"/>
            <a:ext cx="8564880" cy="497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112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72515-8AF7-5DFF-AC4C-27EF7094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97220A-D891-60AA-EFAF-93B048DC34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3908"/>
            <a:ext cx="12185053" cy="685409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797E24-E24C-48D7-CC81-6B7239C01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33" y="219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4D87"/>
                </a:solidFill>
              </a:rPr>
              <a:t>Historical Operating Budgets</a:t>
            </a:r>
            <a:br>
              <a:rPr lang="en-US" sz="3200" dirty="0">
                <a:solidFill>
                  <a:srgbClr val="004D87"/>
                </a:solidFill>
              </a:rPr>
            </a:br>
            <a:r>
              <a:rPr lang="en-US" sz="3200" dirty="0">
                <a:solidFill>
                  <a:srgbClr val="004D87"/>
                </a:solidFill>
              </a:rPr>
              <a:t>Estimated Revenue by Fund Source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182FCC-B6CB-A809-23EE-9AEA84E49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917" y="1509222"/>
            <a:ext cx="823912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622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97D99-06D6-A879-FBB8-9053384ED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240679-DEEB-852A-DB0F-723A59016A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3908"/>
            <a:ext cx="12185053" cy="685409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A89A98-CE88-ECEB-DCCD-B9B4BE3BC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33" y="219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4D87"/>
                </a:solidFill>
              </a:rPr>
              <a:t>Historical Operating Budgets</a:t>
            </a:r>
            <a:br>
              <a:rPr lang="en-US" sz="3200" dirty="0">
                <a:solidFill>
                  <a:srgbClr val="004D87"/>
                </a:solidFill>
              </a:rPr>
            </a:br>
            <a:r>
              <a:rPr lang="en-US" sz="3200" dirty="0">
                <a:solidFill>
                  <a:srgbClr val="004D87"/>
                </a:solidFill>
              </a:rPr>
              <a:t>Estimated Revenue by Fund Source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CCC62B-586F-A139-958C-197A721438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108" y="1361902"/>
            <a:ext cx="8388823" cy="498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21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3B699-51F5-E910-D891-88EEC8556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17F40A-9C00-AA68-42DA-19DDEA0F98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3908"/>
            <a:ext cx="12185053" cy="685409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3950F2-C764-B0C5-46DF-63C7A0518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33" y="219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4D87"/>
                </a:solidFill>
              </a:rPr>
              <a:t>2026-27 Operating Budget</a:t>
            </a:r>
            <a:br>
              <a:rPr lang="en-US" sz="3200" dirty="0">
                <a:solidFill>
                  <a:srgbClr val="004D87"/>
                </a:solidFill>
              </a:rPr>
            </a:br>
            <a:r>
              <a:rPr lang="en-US" sz="3200" dirty="0">
                <a:solidFill>
                  <a:srgbClr val="004D87"/>
                </a:solidFill>
              </a:rPr>
              <a:t>Budgeted Expenditures by Spending Category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B6B47D-31A2-0873-9858-2EDB5314BF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1544782"/>
            <a:ext cx="8239760" cy="450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229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AAE21-2729-B8BB-20C2-9C83D2D65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E2F5A8-1A83-EC74-6E3D-ABB4FCDEFD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3908"/>
            <a:ext cx="12185053" cy="685409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9FD9E8-B78E-735A-4864-2471A0CCD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33" y="219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4D87"/>
                </a:solidFill>
              </a:rPr>
              <a:t>2026-27 State Aided Budget</a:t>
            </a:r>
            <a:br>
              <a:rPr lang="en-US" sz="3200" dirty="0">
                <a:solidFill>
                  <a:srgbClr val="004D87"/>
                </a:solidFill>
              </a:rPr>
            </a:br>
            <a:r>
              <a:rPr lang="en-US" sz="3200" dirty="0">
                <a:solidFill>
                  <a:srgbClr val="004D87"/>
                </a:solidFill>
              </a:rPr>
              <a:t>State and University Generated-Unrestricted and Designated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E68CC1-F51F-04E0-6693-3EF2DE54A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160" y="2066607"/>
            <a:ext cx="7561356" cy="312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041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3A6A0-4C29-1881-AD85-925A4EBE6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78B728-A9BC-DD72-89FF-44DD6342AF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3908"/>
            <a:ext cx="12185053" cy="685409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C115D6-89E7-1DD7-ED19-7835DEF43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33" y="219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4D87"/>
                </a:solidFill>
              </a:rPr>
              <a:t>2026-27 State Aided Budget</a:t>
            </a:r>
            <a:br>
              <a:rPr lang="en-US" sz="3200" dirty="0">
                <a:solidFill>
                  <a:srgbClr val="004D87"/>
                </a:solidFill>
              </a:rPr>
            </a:br>
            <a:r>
              <a:rPr lang="en-US" sz="3200" dirty="0">
                <a:solidFill>
                  <a:srgbClr val="004D87"/>
                </a:solidFill>
              </a:rPr>
              <a:t>State and University Generated-Unrestricted and Designated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92E864-ADA0-E82B-3ADD-4AD60BBDE2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190" y="1544782"/>
            <a:ext cx="7353300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438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F18BE-A993-331B-044D-8F2A8D50E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71E07A-FA23-C1B4-F58B-02843C7497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3908"/>
            <a:ext cx="12185053" cy="685409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C59053-F7A5-2DD0-89A0-375090B86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33" y="219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4D87"/>
                </a:solidFill>
              </a:rPr>
              <a:t>2026-27 State Aided Budget</a:t>
            </a:r>
            <a:br>
              <a:rPr lang="en-US" sz="3200" dirty="0">
                <a:solidFill>
                  <a:srgbClr val="004D87"/>
                </a:solidFill>
              </a:rPr>
            </a:br>
            <a:r>
              <a:rPr lang="en-US" sz="3200" dirty="0">
                <a:solidFill>
                  <a:srgbClr val="004D87"/>
                </a:solidFill>
              </a:rPr>
              <a:t>State and University Generated-Unrestricted and Designated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A338A4-3ECA-0040-571C-FBD605629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963" y="1544782"/>
            <a:ext cx="7132320" cy="440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875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0ADB8-BD51-3AF8-CD29-E8D8E272F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844471-9EFA-B5A3-E1C9-4B3575FA9F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3908"/>
            <a:ext cx="12185053" cy="685409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D337A0-230F-8A5A-5026-967E70C5D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33" y="219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4D87"/>
                </a:solidFill>
              </a:rPr>
              <a:t>2026-27 State Aided Budget</a:t>
            </a:r>
            <a:br>
              <a:rPr lang="en-US" sz="3200" dirty="0">
                <a:solidFill>
                  <a:srgbClr val="004D87"/>
                </a:solidFill>
              </a:rPr>
            </a:br>
            <a:r>
              <a:rPr lang="en-US" sz="3200" dirty="0">
                <a:solidFill>
                  <a:srgbClr val="004D87"/>
                </a:solidFill>
              </a:rPr>
              <a:t>State and University Generated-Unrestricted and Designated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6A7650-C1C3-388C-6BC4-7B8DC32D0D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267" y="1760093"/>
            <a:ext cx="7504826" cy="451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217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7C287-7BCC-1890-EEB6-B252C3679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D8C057-1EFB-6EE7-F7C5-D36C0B51AA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3908"/>
            <a:ext cx="12185053" cy="685409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F7210A-5D24-A8E9-15D7-2152AB219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33" y="219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4D87"/>
                </a:solidFill>
              </a:rPr>
              <a:t>Historical State Aided Budget</a:t>
            </a:r>
            <a:br>
              <a:rPr lang="en-US" sz="3200" dirty="0">
                <a:solidFill>
                  <a:srgbClr val="004D87"/>
                </a:solidFill>
              </a:rPr>
            </a:br>
            <a:r>
              <a:rPr lang="en-US" sz="3200" dirty="0">
                <a:solidFill>
                  <a:srgbClr val="004D87"/>
                </a:solidFill>
              </a:rPr>
              <a:t>State and University Generated-Unrestricted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ACB16-B1C4-4987-5D01-A19DD340E7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" y="1544782"/>
            <a:ext cx="11430000" cy="268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170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632C4-F282-7364-A393-41EF5C439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41843F-64EF-716E-B633-10F3217438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3908"/>
            <a:ext cx="12185053" cy="685409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D8D045-1787-6E1E-271D-D0B2B6330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33" y="219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4D87"/>
                </a:solidFill>
              </a:rPr>
              <a:t>Historical State Aided Budget</a:t>
            </a:r>
            <a:br>
              <a:rPr lang="en-US" sz="3200" dirty="0">
                <a:solidFill>
                  <a:srgbClr val="004D87"/>
                </a:solidFill>
              </a:rPr>
            </a:br>
            <a:r>
              <a:rPr lang="en-US" sz="3200" dirty="0">
                <a:solidFill>
                  <a:srgbClr val="004D87"/>
                </a:solidFill>
              </a:rPr>
              <a:t>State and University Generated-Unrestricted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B69213-6F69-F216-BD8A-22F402F8F0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164" y="1760092"/>
            <a:ext cx="6675120" cy="463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557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646C0-F97A-9EE9-3881-3821ED40A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608DD3-F334-37DE-00D7-E9F3114378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3908"/>
            <a:ext cx="11795760" cy="663511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E8B664-D660-69E2-3C50-CD3825496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33" y="219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4D87"/>
                </a:solidFill>
              </a:rPr>
              <a:t>State Aided Budget Allocation Comparison</a:t>
            </a:r>
            <a:br>
              <a:rPr lang="en-US" sz="2800" dirty="0">
                <a:solidFill>
                  <a:srgbClr val="004D87"/>
                </a:solidFill>
              </a:rPr>
            </a:br>
            <a:r>
              <a:rPr lang="en-US" sz="2800" dirty="0">
                <a:solidFill>
                  <a:srgbClr val="004D87"/>
                </a:solidFill>
              </a:rPr>
              <a:t>FY2026/FY2027 Biennium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90899A-F5B7-DD13-CC94-F02F9D7A04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084" y="1016551"/>
            <a:ext cx="6721617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03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45A58-0576-EB3B-A6C5-EA50BC055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1A7AC4-8B3D-402E-494F-2069D92849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-1" y="-50338"/>
            <a:ext cx="12192001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3BEBB6-AE2B-2A7E-D06E-849765B46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33" y="219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4D87"/>
                </a:solidFill>
              </a:rPr>
              <a:t>2026-27 General Operating Budget</a:t>
            </a:r>
            <a:br>
              <a:rPr lang="en-US" sz="3200" dirty="0">
                <a:solidFill>
                  <a:srgbClr val="004D87"/>
                </a:solidFill>
              </a:rPr>
            </a:br>
            <a:r>
              <a:rPr lang="en-US" sz="3200" dirty="0">
                <a:solidFill>
                  <a:srgbClr val="004D87"/>
                </a:solidFill>
              </a:rPr>
              <a:t>State Aided Funds (Non-Revolving)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F75647-81E3-4AA7-2445-7CCA83783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3050" y="660862"/>
            <a:ext cx="6325965" cy="58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912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B3D52-1E7E-FAFF-F510-E9051EF1F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29CA9C-2715-F585-8399-C311D1DCC9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-1" y="3908"/>
            <a:ext cx="12252960" cy="6892289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3D2851-8ACC-C796-1D70-989F8490D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33" y="219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4D87"/>
                </a:solidFill>
              </a:rPr>
              <a:t>2026-27 General Operating Budget</a:t>
            </a:r>
            <a:br>
              <a:rPr lang="en-US" sz="3200" dirty="0">
                <a:solidFill>
                  <a:srgbClr val="004D87"/>
                </a:solidFill>
              </a:rPr>
            </a:br>
            <a:r>
              <a:rPr lang="en-US" sz="3200" dirty="0">
                <a:solidFill>
                  <a:srgbClr val="004D87"/>
                </a:solidFill>
              </a:rPr>
              <a:t>State Aided Base Budget by Unit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A5120B-B9A9-D2AD-9029-B1E2E71BD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8357" y="1544782"/>
            <a:ext cx="8229600" cy="444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52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19DE2-3C00-4DF6-72C5-691C5F4B8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8AD987-8C26-0524-FA75-4811C90857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0"/>
            <a:ext cx="12192001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43A1FE-220D-AE80-0528-C9C224A48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33" y="219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4D87"/>
                </a:solidFill>
              </a:rPr>
              <a:t>2026-27 Revenue Facilities</a:t>
            </a:r>
            <a:br>
              <a:rPr lang="en-US" sz="3200" dirty="0">
                <a:solidFill>
                  <a:srgbClr val="004D87"/>
                </a:solidFill>
              </a:rPr>
            </a:br>
            <a:r>
              <a:rPr lang="en-US" sz="3200" dirty="0">
                <a:solidFill>
                  <a:srgbClr val="004D87"/>
                </a:solidFill>
              </a:rPr>
              <a:t>Operations and Maintenance Budget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5C9CF1-ED66-386D-F9A4-5FDC0DADA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2347" y="1409556"/>
            <a:ext cx="5534025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661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56AD2-73C0-F567-49C7-128C432E9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F0946A-0B4B-984A-69F1-3046845080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3908"/>
            <a:ext cx="12192001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3E6FCB-7F41-8F43-DA72-4539FBE97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33" y="219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4D87"/>
                </a:solidFill>
              </a:rPr>
              <a:t>2026-27 Revenue Facilities</a:t>
            </a:r>
            <a:br>
              <a:rPr lang="en-US" sz="3200" dirty="0">
                <a:solidFill>
                  <a:srgbClr val="004D87"/>
                </a:solidFill>
              </a:rPr>
            </a:br>
            <a:r>
              <a:rPr lang="en-US" sz="3200" dirty="0">
                <a:solidFill>
                  <a:srgbClr val="004D87"/>
                </a:solidFill>
              </a:rPr>
              <a:t>Operations and Maintenance Budget by Unit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149205-4DF6-ADA8-9EDF-1CE753DA7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997" y="1333356"/>
            <a:ext cx="8696325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56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23BF0-108E-BC70-9E27-546D14D15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585C8C0A-8681-0C03-F63E-DC407B5C9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1E630A-36EA-689A-46FD-1D45156624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200"/>
            <a:ext cx="9144000" cy="2387600"/>
          </a:xfrm>
        </p:spPr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</a:rPr>
              <a:t>Submit questions and comments to Vice Chancellor Scott Benson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bensonsa1@unk.edu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EEF834-EFB9-A3E8-35B4-356326464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87800"/>
            <a:ext cx="9144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651988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1F1A5E4CC3B5438398D1FADFBC8214" ma:contentTypeVersion="12" ma:contentTypeDescription="Create a new document." ma:contentTypeScope="" ma:versionID="819913cf0543d099f6b421c00b7aa600">
  <xsd:schema xmlns:xsd="http://www.w3.org/2001/XMLSchema" xmlns:xs="http://www.w3.org/2001/XMLSchema" xmlns:p="http://schemas.microsoft.com/office/2006/metadata/properties" xmlns:ns2="ac414d62-5914-48b6-bff8-b093c9582381" xmlns:ns3="786a0a37-5d07-46e9-b893-db9ac3b633ea" targetNamespace="http://schemas.microsoft.com/office/2006/metadata/properties" ma:root="true" ma:fieldsID="8cbfe2913a27de081dec75b483349bcd" ns2:_="" ns3:_="">
    <xsd:import namespace="ac414d62-5914-48b6-bff8-b093c9582381"/>
    <xsd:import namespace="786a0a37-5d07-46e9-b893-db9ac3b633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414d62-5914-48b6-bff8-b093c95823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6a0a37-5d07-46e9-b893-db9ac3b633e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16C17F6-432A-4840-BF0F-4ABE7C224C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A70CAF3-CB23-41B0-A980-FFC893F48C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414d62-5914-48b6-bff8-b093c9582381"/>
    <ds:schemaRef ds:uri="786a0a37-5d07-46e9-b893-db9ac3b633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1DD1879-0543-450F-9D73-0D8AB58D7EFF}">
  <ds:schemaRefs>
    <ds:schemaRef ds:uri="http://schemas.openxmlformats.org/package/2006/metadata/core-properties"/>
    <ds:schemaRef ds:uri="http://schemas.microsoft.com/office/2006/documentManagement/types"/>
    <ds:schemaRef ds:uri="ac414d62-5914-48b6-bff8-b093c9582381"/>
    <ds:schemaRef ds:uri="http://purl.org/dc/terms/"/>
    <ds:schemaRef ds:uri="http://www.w3.org/XML/1998/namespace"/>
    <ds:schemaRef ds:uri="http://schemas.microsoft.com/office/infopath/2007/PartnerControls"/>
    <ds:schemaRef ds:uri="http://purl.org/dc/elements/1.1/"/>
    <ds:schemaRef ds:uri="786a0a37-5d07-46e9-b893-db9ac3b633ea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284</Words>
  <Application>Microsoft Office PowerPoint</Application>
  <PresentationFormat>Widescreen</PresentationFormat>
  <Paragraphs>47</Paragraphs>
  <Slides>19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Aptos</vt:lpstr>
      <vt:lpstr>Arial</vt:lpstr>
      <vt:lpstr>Calibri</vt:lpstr>
      <vt:lpstr>Calibri Light</vt:lpstr>
      <vt:lpstr>Office Theme</vt:lpstr>
      <vt:lpstr>Budget Overview  Fiscal Year 2026-27 </vt:lpstr>
      <vt:lpstr>FUND DEFINITIONS</vt:lpstr>
      <vt:lpstr>2026-27 Operating Budgets Estimated Revenue by Fund Source</vt:lpstr>
      <vt:lpstr>2026-27 Operating Budgets Estimated Revenue by Fund Source</vt:lpstr>
      <vt:lpstr>Historical Operating Budgets Estimated Revenue by Fund Source</vt:lpstr>
      <vt:lpstr>Historical Operating Budgets Estimated Revenue by Fund Source</vt:lpstr>
      <vt:lpstr>2026-27 Operating Budget Budgeted Expenditures by Spending Category</vt:lpstr>
      <vt:lpstr>2026-27 State Aided Budget State and University Generated-Unrestricted and Designated</vt:lpstr>
      <vt:lpstr>2026-27 State Aided Budget State and University Generated-Unrestricted and Designated</vt:lpstr>
      <vt:lpstr>2026-27 State Aided Budget State and University Generated-Unrestricted and Designated</vt:lpstr>
      <vt:lpstr>2026-27 State Aided Budget State and University Generated-Unrestricted and Designated</vt:lpstr>
      <vt:lpstr>Historical State Aided Budget State and University Generated-Unrestricted</vt:lpstr>
      <vt:lpstr>Historical State Aided Budget State and University Generated-Unrestricted</vt:lpstr>
      <vt:lpstr>State Aided Budget Allocation Comparison FY2026/FY2027 Biennium</vt:lpstr>
      <vt:lpstr>2026-27 General Operating Budget State Aided Funds (Non-Revolving)</vt:lpstr>
      <vt:lpstr>2026-27 General Operating Budget State Aided Base Budget by Unit</vt:lpstr>
      <vt:lpstr>2026-27 Revenue Facilities Operations and Maintenance Budget</vt:lpstr>
      <vt:lpstr>2026-27 Revenue Facilities Operations and Maintenance Budget by Unit</vt:lpstr>
      <vt:lpstr>Submit questions and comments to Vice Chancellor Scott Benson bensonsa1@unk.edu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PLACE YOUR TITLE IN       THIS AREA</dc:title>
  <dc:creator>Kyle Means</dc:creator>
  <cp:lastModifiedBy>Chris Moran</cp:lastModifiedBy>
  <cp:revision>2</cp:revision>
  <cp:lastPrinted>2026-09-25T14:19:08Z</cp:lastPrinted>
  <dcterms:created xsi:type="dcterms:W3CDTF">2024-03-04T20:30:35Z</dcterms:created>
  <dcterms:modified xsi:type="dcterms:W3CDTF">2026-09-25T17:21:23Z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0x010100F51F1A5E4CC3B5438398D1FADFBC8214</vt:lpwstr>
  </property>
</Properties>
</file>