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30"/>
  </p:notesMasterIdLst>
  <p:sldIdLst>
    <p:sldId id="256" r:id="rId6"/>
    <p:sldId id="268" r:id="rId7"/>
    <p:sldId id="418" r:id="rId8"/>
    <p:sldId id="406" r:id="rId9"/>
    <p:sldId id="408" r:id="rId10"/>
    <p:sldId id="419" r:id="rId11"/>
    <p:sldId id="420" r:id="rId12"/>
    <p:sldId id="421" r:id="rId13"/>
    <p:sldId id="422" r:id="rId14"/>
    <p:sldId id="413" r:id="rId15"/>
    <p:sldId id="410" r:id="rId16"/>
    <p:sldId id="411" r:id="rId17"/>
    <p:sldId id="396" r:id="rId18"/>
    <p:sldId id="412" r:id="rId19"/>
    <p:sldId id="401" r:id="rId20"/>
    <p:sldId id="405" r:id="rId21"/>
    <p:sldId id="404" r:id="rId22"/>
    <p:sldId id="399" r:id="rId23"/>
    <p:sldId id="414" r:id="rId24"/>
    <p:sldId id="415" r:id="rId25"/>
    <p:sldId id="417" r:id="rId26"/>
    <p:sldId id="403" r:id="rId27"/>
    <p:sldId id="416" r:id="rId28"/>
    <p:sldId id="277" r:id="rId29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EA2EA7-D2AD-47DF-A1F5-6C0ED0FFA037}" v="7" dt="2022-10-24T19:24:01.8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5525" autoAdjust="0"/>
  </p:normalViewPr>
  <p:slideViewPr>
    <p:cSldViewPr>
      <p:cViewPr varScale="1">
        <p:scale>
          <a:sx n="130" d="100"/>
          <a:sy n="130" d="100"/>
        </p:scale>
        <p:origin x="22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271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Moran" userId="d368a121-1ec8-4f14-87e6-a4fde06ba57c" providerId="ADAL" clId="{8BEA2EA7-D2AD-47DF-A1F5-6C0ED0FFA037}"/>
    <pc:docChg chg="custSel modSld modNotesMaster">
      <pc:chgData name="Chris Moran" userId="d368a121-1ec8-4f14-87e6-a4fde06ba57c" providerId="ADAL" clId="{8BEA2EA7-D2AD-47DF-A1F5-6C0ED0FFA037}" dt="2022-10-24T19:24:04.690" v="21" actId="1076"/>
      <pc:docMkLst>
        <pc:docMk/>
      </pc:docMkLst>
      <pc:sldChg chg="addSp delSp modSp mod">
        <pc:chgData name="Chris Moran" userId="d368a121-1ec8-4f14-87e6-a4fde06ba57c" providerId="ADAL" clId="{8BEA2EA7-D2AD-47DF-A1F5-6C0ED0FFA037}" dt="2022-10-24T19:12:10.156" v="16" actId="1076"/>
        <pc:sldMkLst>
          <pc:docMk/>
          <pc:sldMk cId="993621338" sldId="401"/>
        </pc:sldMkLst>
        <pc:picChg chg="add mod">
          <ac:chgData name="Chris Moran" userId="d368a121-1ec8-4f14-87e6-a4fde06ba57c" providerId="ADAL" clId="{8BEA2EA7-D2AD-47DF-A1F5-6C0ED0FFA037}" dt="2022-10-24T19:12:10.156" v="16" actId="1076"/>
          <ac:picMkLst>
            <pc:docMk/>
            <pc:sldMk cId="993621338" sldId="401"/>
            <ac:picMk id="3" creationId="{F7F956EE-D858-30C4-B9A2-1104E4C6D615}"/>
          </ac:picMkLst>
        </pc:picChg>
        <pc:picChg chg="del">
          <ac:chgData name="Chris Moran" userId="d368a121-1ec8-4f14-87e6-a4fde06ba57c" providerId="ADAL" clId="{8BEA2EA7-D2AD-47DF-A1F5-6C0ED0FFA037}" dt="2022-10-24T19:11:44.074" v="11" actId="478"/>
          <ac:picMkLst>
            <pc:docMk/>
            <pc:sldMk cId="993621338" sldId="401"/>
            <ac:picMk id="4" creationId="{46A48262-A49F-CDC7-5FFA-4B44247F48C9}"/>
          </ac:picMkLst>
        </pc:picChg>
      </pc:sldChg>
      <pc:sldChg chg="addSp delSp modSp mod">
        <pc:chgData name="Chris Moran" userId="d368a121-1ec8-4f14-87e6-a4fde06ba57c" providerId="ADAL" clId="{8BEA2EA7-D2AD-47DF-A1F5-6C0ED0FFA037}" dt="2022-10-24T19:24:04.690" v="21" actId="1076"/>
        <pc:sldMkLst>
          <pc:docMk/>
          <pc:sldMk cId="2977292174" sldId="403"/>
        </pc:sldMkLst>
        <pc:graphicFrameChg chg="del">
          <ac:chgData name="Chris Moran" userId="d368a121-1ec8-4f14-87e6-a4fde06ba57c" providerId="ADAL" clId="{8BEA2EA7-D2AD-47DF-A1F5-6C0ED0FFA037}" dt="2022-10-24T19:23:47.764" v="17" actId="478"/>
          <ac:graphicFrameMkLst>
            <pc:docMk/>
            <pc:sldMk cId="2977292174" sldId="403"/>
            <ac:graphicFrameMk id="3" creationId="{8D2FDCE1-2A24-48F1-1E9C-B96D3B002F7A}"/>
          </ac:graphicFrameMkLst>
        </pc:graphicFrameChg>
        <pc:graphicFrameChg chg="add del mod">
          <ac:chgData name="Chris Moran" userId="d368a121-1ec8-4f14-87e6-a4fde06ba57c" providerId="ADAL" clId="{8BEA2EA7-D2AD-47DF-A1F5-6C0ED0FFA037}" dt="2022-10-24T19:23:58.791" v="19"/>
          <ac:graphicFrameMkLst>
            <pc:docMk/>
            <pc:sldMk cId="2977292174" sldId="403"/>
            <ac:graphicFrameMk id="4" creationId="{938D2FC0-F423-A67E-2A07-9D2798777FA7}"/>
          </ac:graphicFrameMkLst>
        </pc:graphicFrameChg>
        <pc:picChg chg="add mod">
          <ac:chgData name="Chris Moran" userId="d368a121-1ec8-4f14-87e6-a4fde06ba57c" providerId="ADAL" clId="{8BEA2EA7-D2AD-47DF-A1F5-6C0ED0FFA037}" dt="2022-10-24T19:24:04.690" v="21" actId="1076"/>
          <ac:picMkLst>
            <pc:docMk/>
            <pc:sldMk cId="2977292174" sldId="403"/>
            <ac:picMk id="5" creationId="{D5BE12A4-4BA9-493F-071F-6293D1A53280}"/>
          </ac:picMkLst>
        </pc:picChg>
      </pc:sldChg>
      <pc:sldChg chg="addSp delSp modSp mod">
        <pc:chgData name="Chris Moran" userId="d368a121-1ec8-4f14-87e6-a4fde06ba57c" providerId="ADAL" clId="{8BEA2EA7-D2AD-47DF-A1F5-6C0ED0FFA037}" dt="2022-10-24T17:34:38.756" v="4" actId="14100"/>
        <pc:sldMkLst>
          <pc:docMk/>
          <pc:sldMk cId="3256484682" sldId="411"/>
        </pc:sldMkLst>
        <pc:picChg chg="add mod">
          <ac:chgData name="Chris Moran" userId="d368a121-1ec8-4f14-87e6-a4fde06ba57c" providerId="ADAL" clId="{8BEA2EA7-D2AD-47DF-A1F5-6C0ED0FFA037}" dt="2022-10-24T17:34:38.756" v="4" actId="14100"/>
          <ac:picMkLst>
            <pc:docMk/>
            <pc:sldMk cId="3256484682" sldId="411"/>
            <ac:picMk id="3" creationId="{2FF05320-4298-4895-DAFD-52CEB5774DA8}"/>
          </ac:picMkLst>
        </pc:picChg>
        <pc:picChg chg="del">
          <ac:chgData name="Chris Moran" userId="d368a121-1ec8-4f14-87e6-a4fde06ba57c" providerId="ADAL" clId="{8BEA2EA7-D2AD-47DF-A1F5-6C0ED0FFA037}" dt="2022-10-24T17:34:14.520" v="0" actId="478"/>
          <ac:picMkLst>
            <pc:docMk/>
            <pc:sldMk cId="3256484682" sldId="411"/>
            <ac:picMk id="4" creationId="{CB5FBB49-5214-92F5-07F6-2C0D66B640A7}"/>
          </ac:picMkLst>
        </pc:picChg>
      </pc:sldChg>
      <pc:sldChg chg="addSp delSp modSp mod">
        <pc:chgData name="Chris Moran" userId="d368a121-1ec8-4f14-87e6-a4fde06ba57c" providerId="ADAL" clId="{8BEA2EA7-D2AD-47DF-A1F5-6C0ED0FFA037}" dt="2022-10-24T18:38:34.969" v="9" actId="1076"/>
        <pc:sldMkLst>
          <pc:docMk/>
          <pc:sldMk cId="2582416728" sldId="412"/>
        </pc:sldMkLst>
        <pc:picChg chg="del">
          <ac:chgData name="Chris Moran" userId="d368a121-1ec8-4f14-87e6-a4fde06ba57c" providerId="ADAL" clId="{8BEA2EA7-D2AD-47DF-A1F5-6C0ED0FFA037}" dt="2022-10-24T18:38:13.457" v="5" actId="478"/>
          <ac:picMkLst>
            <pc:docMk/>
            <pc:sldMk cId="2582416728" sldId="412"/>
            <ac:picMk id="3" creationId="{D20313C0-1897-45CC-B682-38B64DC8E32E}"/>
          </ac:picMkLst>
        </pc:picChg>
        <pc:picChg chg="add mod">
          <ac:chgData name="Chris Moran" userId="d368a121-1ec8-4f14-87e6-a4fde06ba57c" providerId="ADAL" clId="{8BEA2EA7-D2AD-47DF-A1F5-6C0ED0FFA037}" dt="2022-10-24T18:38:34.969" v="9" actId="1076"/>
          <ac:picMkLst>
            <pc:docMk/>
            <pc:sldMk cId="2582416728" sldId="412"/>
            <ac:picMk id="4" creationId="{412088DE-2A3D-F07E-D5D5-DA11FC1C62A5}"/>
          </ac:picMkLst>
        </pc:picChg>
      </pc:sldChg>
    </pc:docChg>
  </pc:docChgLst>
  <pc:docChgLst>
    <pc:chgData name="Chris Moran" userId="d368a121-1ec8-4f14-87e6-a4fde06ba57c" providerId="ADAL" clId="{78DEEF0C-98D6-4A08-949F-B3042C51ED3E}"/>
    <pc:docChg chg="undo custSel modSld">
      <pc:chgData name="Chris Moran" userId="d368a121-1ec8-4f14-87e6-a4fde06ba57c" providerId="ADAL" clId="{78DEEF0C-98D6-4A08-949F-B3042C51ED3E}" dt="2022-09-22T20:42:58.881" v="84" actId="1076"/>
      <pc:docMkLst>
        <pc:docMk/>
      </pc:docMkLst>
      <pc:sldChg chg="modSp mod">
        <pc:chgData name="Chris Moran" userId="d368a121-1ec8-4f14-87e6-a4fde06ba57c" providerId="ADAL" clId="{78DEEF0C-98D6-4A08-949F-B3042C51ED3E}" dt="2022-09-21T21:53:38.051" v="5" actId="6549"/>
        <pc:sldMkLst>
          <pc:docMk/>
          <pc:sldMk cId="0" sldId="256"/>
        </pc:sldMkLst>
        <pc:spChg chg="mod">
          <ac:chgData name="Chris Moran" userId="d368a121-1ec8-4f14-87e6-a4fde06ba57c" providerId="ADAL" clId="{78DEEF0C-98D6-4A08-949F-B3042C51ED3E}" dt="2022-09-21T21:53:38.051" v="5" actId="6549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">
        <pc:chgData name="Chris Moran" userId="d368a121-1ec8-4f14-87e6-a4fde06ba57c" providerId="ADAL" clId="{78DEEF0C-98D6-4A08-949F-B3042C51ED3E}" dt="2022-09-22T20:35:12.840" v="46"/>
        <pc:sldMkLst>
          <pc:docMk/>
          <pc:sldMk cId="3002852633" sldId="396"/>
        </pc:sldMkLst>
        <pc:graphicFrameChg chg="add mod">
          <ac:chgData name="Chris Moran" userId="d368a121-1ec8-4f14-87e6-a4fde06ba57c" providerId="ADAL" clId="{78DEEF0C-98D6-4A08-949F-B3042C51ED3E}" dt="2022-09-22T20:35:12.840" v="46"/>
          <ac:graphicFrameMkLst>
            <pc:docMk/>
            <pc:sldMk cId="3002852633" sldId="396"/>
            <ac:graphicFrameMk id="4" creationId="{00000000-0008-0000-0100-000002000000}"/>
          </ac:graphicFrameMkLst>
        </pc:graphicFrameChg>
        <pc:picChg chg="del">
          <ac:chgData name="Chris Moran" userId="d368a121-1ec8-4f14-87e6-a4fde06ba57c" providerId="ADAL" clId="{78DEEF0C-98D6-4A08-949F-B3042C51ED3E}" dt="2022-09-22T20:35:00.997" v="44" actId="478"/>
          <ac:picMkLst>
            <pc:docMk/>
            <pc:sldMk cId="3002852633" sldId="396"/>
            <ac:picMk id="3" creationId="{64E0A511-17DE-41EA-8742-7B16937CE005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38:11.232" v="62" actId="14100"/>
        <pc:sldMkLst>
          <pc:docMk/>
          <pc:sldMk cId="1661241360" sldId="399"/>
        </pc:sldMkLst>
        <pc:picChg chg="add mod">
          <ac:chgData name="Chris Moran" userId="d368a121-1ec8-4f14-87e6-a4fde06ba57c" providerId="ADAL" clId="{78DEEF0C-98D6-4A08-949F-B3042C51ED3E}" dt="2022-09-22T20:38:11.232" v="62" actId="14100"/>
          <ac:picMkLst>
            <pc:docMk/>
            <pc:sldMk cId="1661241360" sldId="399"/>
            <ac:picMk id="3" creationId="{23046776-B3C2-4D0C-828B-B870612CF97D}"/>
          </ac:picMkLst>
        </pc:picChg>
        <pc:picChg chg="del">
          <ac:chgData name="Chris Moran" userId="d368a121-1ec8-4f14-87e6-a4fde06ba57c" providerId="ADAL" clId="{78DEEF0C-98D6-4A08-949F-B3042C51ED3E}" dt="2022-09-22T20:37:50.192" v="58" actId="478"/>
          <ac:picMkLst>
            <pc:docMk/>
            <pc:sldMk cId="1661241360" sldId="399"/>
            <ac:picMk id="4" creationId="{A421E60C-1FC0-4DDE-A751-744335C13DCA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36:15.202" v="51" actId="1076"/>
        <pc:sldMkLst>
          <pc:docMk/>
          <pc:sldMk cId="993621338" sldId="401"/>
        </pc:sldMkLst>
        <pc:picChg chg="del">
          <ac:chgData name="Chris Moran" userId="d368a121-1ec8-4f14-87e6-a4fde06ba57c" providerId="ADAL" clId="{78DEEF0C-98D6-4A08-949F-B3042C51ED3E}" dt="2022-09-22T20:35:49.625" v="47" actId="478"/>
          <ac:picMkLst>
            <pc:docMk/>
            <pc:sldMk cId="993621338" sldId="401"/>
            <ac:picMk id="3" creationId="{0206BB1F-E830-441F-9469-D9BD52F06EEA}"/>
          </ac:picMkLst>
        </pc:picChg>
        <pc:picChg chg="add mod">
          <ac:chgData name="Chris Moran" userId="d368a121-1ec8-4f14-87e6-a4fde06ba57c" providerId="ADAL" clId="{78DEEF0C-98D6-4A08-949F-B3042C51ED3E}" dt="2022-09-22T20:36:15.202" v="51" actId="1076"/>
          <ac:picMkLst>
            <pc:docMk/>
            <pc:sldMk cId="993621338" sldId="401"/>
            <ac:picMk id="4" creationId="{46A48262-A49F-CDC7-5FFA-4B44247F48C9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41:25.544" v="74" actId="1076"/>
        <pc:sldMkLst>
          <pc:docMk/>
          <pc:sldMk cId="2977292174" sldId="403"/>
        </pc:sldMkLst>
        <pc:graphicFrameChg chg="add mod">
          <ac:chgData name="Chris Moran" userId="d368a121-1ec8-4f14-87e6-a4fde06ba57c" providerId="ADAL" clId="{78DEEF0C-98D6-4A08-949F-B3042C51ED3E}" dt="2022-09-22T20:41:25.544" v="74" actId="1076"/>
          <ac:graphicFrameMkLst>
            <pc:docMk/>
            <pc:sldMk cId="2977292174" sldId="403"/>
            <ac:graphicFrameMk id="3" creationId="{8D2FDCE1-2A24-48F1-1E9C-B96D3B002F7A}"/>
          </ac:graphicFrameMkLst>
        </pc:graphicFrameChg>
        <pc:picChg chg="del">
          <ac:chgData name="Chris Moran" userId="d368a121-1ec8-4f14-87e6-a4fde06ba57c" providerId="ADAL" clId="{78DEEF0C-98D6-4A08-949F-B3042C51ED3E}" dt="2022-09-22T20:41:12.586" v="72" actId="478"/>
          <ac:picMkLst>
            <pc:docMk/>
            <pc:sldMk cId="2977292174" sldId="403"/>
            <ac:picMk id="5" creationId="{C1950F43-FECE-401F-A7DC-E923962D1AF2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37:22.956" v="57" actId="1076"/>
        <pc:sldMkLst>
          <pc:docMk/>
          <pc:sldMk cId="1460587179" sldId="404"/>
        </pc:sldMkLst>
        <pc:graphicFrameChg chg="add mod">
          <ac:chgData name="Chris Moran" userId="d368a121-1ec8-4f14-87e6-a4fde06ba57c" providerId="ADAL" clId="{78DEEF0C-98D6-4A08-949F-B3042C51ED3E}" dt="2022-09-22T20:37:22.956" v="57" actId="1076"/>
          <ac:graphicFrameMkLst>
            <pc:docMk/>
            <pc:sldMk cId="1460587179" sldId="404"/>
            <ac:graphicFrameMk id="3" creationId="{02E34546-D921-8DB1-7CD9-309828F60F6B}"/>
          </ac:graphicFrameMkLst>
        </pc:graphicFrameChg>
        <pc:picChg chg="del">
          <ac:chgData name="Chris Moran" userId="d368a121-1ec8-4f14-87e6-a4fde06ba57c" providerId="ADAL" clId="{78DEEF0C-98D6-4A08-949F-B3042C51ED3E}" dt="2022-09-22T20:37:12.400" v="55" actId="478"/>
          <ac:picMkLst>
            <pc:docMk/>
            <pc:sldMk cId="1460587179" sldId="404"/>
            <ac:picMk id="4" creationId="{74A3AD4F-39AD-4B5E-97B5-51C97A7A5C15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36:54.932" v="54" actId="1076"/>
        <pc:sldMkLst>
          <pc:docMk/>
          <pc:sldMk cId="3746230227" sldId="405"/>
        </pc:sldMkLst>
        <pc:graphicFrameChg chg="add mod">
          <ac:chgData name="Chris Moran" userId="d368a121-1ec8-4f14-87e6-a4fde06ba57c" providerId="ADAL" clId="{78DEEF0C-98D6-4A08-949F-B3042C51ED3E}" dt="2022-09-22T20:36:54.932" v="54" actId="1076"/>
          <ac:graphicFrameMkLst>
            <pc:docMk/>
            <pc:sldMk cId="3746230227" sldId="405"/>
            <ac:graphicFrameMk id="3" creationId="{64E8195D-4D4A-EB34-5E64-6D89390E3752}"/>
          </ac:graphicFrameMkLst>
        </pc:graphicFrameChg>
        <pc:picChg chg="del">
          <ac:chgData name="Chris Moran" userId="d368a121-1ec8-4f14-87e6-a4fde06ba57c" providerId="ADAL" clId="{78DEEF0C-98D6-4A08-949F-B3042C51ED3E}" dt="2022-09-22T20:36:40.286" v="52" actId="478"/>
          <ac:picMkLst>
            <pc:docMk/>
            <pc:sldMk cId="3746230227" sldId="405"/>
            <ac:picMk id="6" creationId="{CDB2F04C-F0F7-48C9-B8A4-45D6F613FD2F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24:50.906" v="19" actId="14100"/>
        <pc:sldMkLst>
          <pc:docMk/>
          <pc:sldMk cId="973047161" sldId="406"/>
        </pc:sldMkLst>
        <pc:picChg chg="add mod">
          <ac:chgData name="Chris Moran" userId="d368a121-1ec8-4f14-87e6-a4fde06ba57c" providerId="ADAL" clId="{78DEEF0C-98D6-4A08-949F-B3042C51ED3E}" dt="2022-09-22T20:24:50.906" v="19" actId="14100"/>
          <ac:picMkLst>
            <pc:docMk/>
            <pc:sldMk cId="973047161" sldId="406"/>
            <ac:picMk id="3" creationId="{A8A635C0-627B-2FC6-2D8F-28B5ADD89363}"/>
          </ac:picMkLst>
        </pc:picChg>
        <pc:picChg chg="del">
          <ac:chgData name="Chris Moran" userId="d368a121-1ec8-4f14-87e6-a4fde06ba57c" providerId="ADAL" clId="{78DEEF0C-98D6-4A08-949F-B3042C51ED3E}" dt="2022-09-22T20:24:20.934" v="14" actId="478"/>
          <ac:picMkLst>
            <pc:docMk/>
            <pc:sldMk cId="973047161" sldId="406"/>
            <ac:picMk id="6" creationId="{21BD2E4A-81F8-4471-ABFB-F89357DD4646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25:50.779" v="24" actId="14100"/>
        <pc:sldMkLst>
          <pc:docMk/>
          <pc:sldMk cId="1501081695" sldId="408"/>
        </pc:sldMkLst>
        <pc:graphicFrameChg chg="add mod">
          <ac:chgData name="Chris Moran" userId="d368a121-1ec8-4f14-87e6-a4fde06ba57c" providerId="ADAL" clId="{78DEEF0C-98D6-4A08-949F-B3042C51ED3E}" dt="2022-09-22T20:25:50.779" v="24" actId="14100"/>
          <ac:graphicFrameMkLst>
            <pc:docMk/>
            <pc:sldMk cId="1501081695" sldId="408"/>
            <ac:graphicFrameMk id="4" creationId="{1C9267D3-E1A4-4D65-AB1C-1189772F0E06}"/>
          </ac:graphicFrameMkLst>
        </pc:graphicFrameChg>
        <pc:picChg chg="del">
          <ac:chgData name="Chris Moran" userId="d368a121-1ec8-4f14-87e6-a4fde06ba57c" providerId="ADAL" clId="{78DEEF0C-98D6-4A08-949F-B3042C51ED3E}" dt="2022-09-22T20:25:23.763" v="20" actId="478"/>
          <ac:picMkLst>
            <pc:docMk/>
            <pc:sldMk cId="1501081695" sldId="408"/>
            <ac:picMk id="3" creationId="{ED2D194E-D5E8-487B-8705-495C495BE3AE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42:58.881" v="84" actId="1076"/>
        <pc:sldMkLst>
          <pc:docMk/>
          <pc:sldMk cId="3952205378" sldId="410"/>
        </pc:sldMkLst>
        <pc:graphicFrameChg chg="add mod">
          <ac:chgData name="Chris Moran" userId="d368a121-1ec8-4f14-87e6-a4fde06ba57c" providerId="ADAL" clId="{78DEEF0C-98D6-4A08-949F-B3042C51ED3E}" dt="2022-09-22T20:42:58.881" v="84" actId="1076"/>
          <ac:graphicFrameMkLst>
            <pc:docMk/>
            <pc:sldMk cId="3952205378" sldId="410"/>
            <ac:graphicFrameMk id="4" creationId="{5CCD3E91-BF02-4907-85FA-FE90C17FBCD3}"/>
          </ac:graphicFrameMkLst>
        </pc:graphicFrameChg>
        <pc:picChg chg="del">
          <ac:chgData name="Chris Moran" userId="d368a121-1ec8-4f14-87e6-a4fde06ba57c" providerId="ADAL" clId="{78DEEF0C-98D6-4A08-949F-B3042C51ED3E}" dt="2022-09-22T20:42:50.267" v="81" actId="478"/>
          <ac:picMkLst>
            <pc:docMk/>
            <pc:sldMk cId="3952205378" sldId="410"/>
            <ac:picMk id="3" creationId="{1D54EB8D-8DD3-4BFD-94D6-E766442632AC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34:48.909" v="43" actId="14100"/>
        <pc:sldMkLst>
          <pc:docMk/>
          <pc:sldMk cId="3256484682" sldId="411"/>
        </pc:sldMkLst>
        <pc:picChg chg="del">
          <ac:chgData name="Chris Moran" userId="d368a121-1ec8-4f14-87e6-a4fde06ba57c" providerId="ADAL" clId="{78DEEF0C-98D6-4A08-949F-B3042C51ED3E}" dt="2022-09-22T20:34:20.307" v="37" actId="478"/>
          <ac:picMkLst>
            <pc:docMk/>
            <pc:sldMk cId="3256484682" sldId="411"/>
            <ac:picMk id="3" creationId="{BA8DF816-111B-4BB1-A8F9-8D87F7BADC10}"/>
          </ac:picMkLst>
        </pc:picChg>
        <pc:picChg chg="add mod">
          <ac:chgData name="Chris Moran" userId="d368a121-1ec8-4f14-87e6-a4fde06ba57c" providerId="ADAL" clId="{78DEEF0C-98D6-4A08-949F-B3042C51ED3E}" dt="2022-09-22T20:34:48.909" v="43" actId="14100"/>
          <ac:picMkLst>
            <pc:docMk/>
            <pc:sldMk cId="3256484682" sldId="411"/>
            <ac:picMk id="4" creationId="{CB5FBB49-5214-92F5-07F6-2C0D66B640A7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42:41.484" v="80" actId="1076"/>
        <pc:sldMkLst>
          <pc:docMk/>
          <pc:sldMk cId="167503360" sldId="413"/>
        </pc:sldMkLst>
        <pc:picChg chg="add mod">
          <ac:chgData name="Chris Moran" userId="d368a121-1ec8-4f14-87e6-a4fde06ba57c" providerId="ADAL" clId="{78DEEF0C-98D6-4A08-949F-B3042C51ED3E}" dt="2022-09-22T20:42:41.484" v="80" actId="1076"/>
          <ac:picMkLst>
            <pc:docMk/>
            <pc:sldMk cId="167503360" sldId="413"/>
            <ac:picMk id="3" creationId="{E729677F-08BA-8A2D-D0EE-94E772D5FA10}"/>
          </ac:picMkLst>
        </pc:picChg>
        <pc:picChg chg="del">
          <ac:chgData name="Chris Moran" userId="d368a121-1ec8-4f14-87e6-a4fde06ba57c" providerId="ADAL" clId="{78DEEF0C-98D6-4A08-949F-B3042C51ED3E}" dt="2022-09-22T20:42:30.178" v="78" actId="478"/>
          <ac:picMkLst>
            <pc:docMk/>
            <pc:sldMk cId="167503360" sldId="413"/>
            <ac:picMk id="6" creationId="{0611EDCA-D539-4FAE-AC46-0E201EE97CAE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38:47.890" v="65" actId="1076"/>
        <pc:sldMkLst>
          <pc:docMk/>
          <pc:sldMk cId="412571639" sldId="414"/>
        </pc:sldMkLst>
        <pc:graphicFrameChg chg="add mod">
          <ac:chgData name="Chris Moran" userId="d368a121-1ec8-4f14-87e6-a4fde06ba57c" providerId="ADAL" clId="{78DEEF0C-98D6-4A08-949F-B3042C51ED3E}" dt="2022-09-22T20:38:47.890" v="65" actId="1076"/>
          <ac:graphicFrameMkLst>
            <pc:docMk/>
            <pc:sldMk cId="412571639" sldId="414"/>
            <ac:graphicFrameMk id="4" creationId="{62BB9CF8-BD3E-DFF4-BECE-814B1A1B18E7}"/>
          </ac:graphicFrameMkLst>
        </pc:graphicFrameChg>
        <pc:picChg chg="del">
          <ac:chgData name="Chris Moran" userId="d368a121-1ec8-4f14-87e6-a4fde06ba57c" providerId="ADAL" clId="{78DEEF0C-98D6-4A08-949F-B3042C51ED3E}" dt="2022-09-22T20:38:33.591" v="63" actId="478"/>
          <ac:picMkLst>
            <pc:docMk/>
            <pc:sldMk cId="412571639" sldId="414"/>
            <ac:picMk id="3" creationId="{B80A34A1-C8C1-479A-8971-E91AA77331CF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39:21.111" v="68" actId="1076"/>
        <pc:sldMkLst>
          <pc:docMk/>
          <pc:sldMk cId="3203898851" sldId="415"/>
        </pc:sldMkLst>
        <pc:picChg chg="add mod">
          <ac:chgData name="Chris Moran" userId="d368a121-1ec8-4f14-87e6-a4fde06ba57c" providerId="ADAL" clId="{78DEEF0C-98D6-4A08-949F-B3042C51ED3E}" dt="2022-09-22T20:39:21.111" v="68" actId="1076"/>
          <ac:picMkLst>
            <pc:docMk/>
            <pc:sldMk cId="3203898851" sldId="415"/>
            <ac:picMk id="3" creationId="{7FF97E4A-B4F2-C528-ED1F-F14D4ED1D246}"/>
          </ac:picMkLst>
        </pc:picChg>
        <pc:picChg chg="del">
          <ac:chgData name="Chris Moran" userId="d368a121-1ec8-4f14-87e6-a4fde06ba57c" providerId="ADAL" clId="{78DEEF0C-98D6-4A08-949F-B3042C51ED3E}" dt="2022-09-22T20:39:03.578" v="66" actId="478"/>
          <ac:picMkLst>
            <pc:docMk/>
            <pc:sldMk cId="3203898851" sldId="415"/>
            <ac:picMk id="4" creationId="{DC18EAD3-EB08-46AB-972B-BAEAA8C03237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41:53.331" v="77" actId="1076"/>
        <pc:sldMkLst>
          <pc:docMk/>
          <pc:sldMk cId="240099561" sldId="416"/>
        </pc:sldMkLst>
        <pc:graphicFrameChg chg="add mod">
          <ac:chgData name="Chris Moran" userId="d368a121-1ec8-4f14-87e6-a4fde06ba57c" providerId="ADAL" clId="{78DEEF0C-98D6-4A08-949F-B3042C51ED3E}" dt="2022-09-22T20:41:53.331" v="77" actId="1076"/>
          <ac:graphicFrameMkLst>
            <pc:docMk/>
            <pc:sldMk cId="240099561" sldId="416"/>
            <ac:graphicFrameMk id="4" creationId="{60C9F3AD-C044-C9FC-99DC-91B20E2D90A4}"/>
          </ac:graphicFrameMkLst>
        </pc:graphicFrameChg>
        <pc:picChg chg="del">
          <ac:chgData name="Chris Moran" userId="d368a121-1ec8-4f14-87e6-a4fde06ba57c" providerId="ADAL" clId="{78DEEF0C-98D6-4A08-949F-B3042C51ED3E}" dt="2022-09-22T20:41:42.122" v="75" actId="478"/>
          <ac:picMkLst>
            <pc:docMk/>
            <pc:sldMk cId="240099561" sldId="416"/>
            <ac:picMk id="3" creationId="{5048DA3E-78AD-46C0-8F0D-FC7853F8CC99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40:09.107" v="71" actId="1076"/>
        <pc:sldMkLst>
          <pc:docMk/>
          <pc:sldMk cId="2324195182" sldId="417"/>
        </pc:sldMkLst>
        <pc:picChg chg="del">
          <ac:chgData name="Chris Moran" userId="d368a121-1ec8-4f14-87e6-a4fde06ba57c" providerId="ADAL" clId="{78DEEF0C-98D6-4A08-949F-B3042C51ED3E}" dt="2022-09-22T20:39:57.735" v="69" actId="478"/>
          <ac:picMkLst>
            <pc:docMk/>
            <pc:sldMk cId="2324195182" sldId="417"/>
            <ac:picMk id="3" creationId="{D42C9200-3D5D-458D-A513-7A2DCEFBAB55}"/>
          </ac:picMkLst>
        </pc:picChg>
        <pc:picChg chg="add mod">
          <ac:chgData name="Chris Moran" userId="d368a121-1ec8-4f14-87e6-a4fde06ba57c" providerId="ADAL" clId="{78DEEF0C-98D6-4A08-949F-B3042C51ED3E}" dt="2022-09-22T20:40:09.107" v="71" actId="1076"/>
          <ac:picMkLst>
            <pc:docMk/>
            <pc:sldMk cId="2324195182" sldId="417"/>
            <ac:picMk id="4" creationId="{3C9D8A46-68CF-61BC-CF82-5B8C58634579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23:58.361" v="13" actId="1076"/>
        <pc:sldMkLst>
          <pc:docMk/>
          <pc:sldMk cId="1046370491" sldId="418"/>
        </pc:sldMkLst>
        <pc:graphicFrameChg chg="add del mod">
          <ac:chgData name="Chris Moran" userId="d368a121-1ec8-4f14-87e6-a4fde06ba57c" providerId="ADAL" clId="{78DEEF0C-98D6-4A08-949F-B3042C51ED3E}" dt="2022-09-22T20:23:22.954" v="8"/>
          <ac:graphicFrameMkLst>
            <pc:docMk/>
            <pc:sldMk cId="1046370491" sldId="418"/>
            <ac:graphicFrameMk id="4" creationId="{FA3365FC-C7B6-24FE-C082-170C164BC450}"/>
          </ac:graphicFrameMkLst>
        </pc:graphicFrameChg>
        <pc:graphicFrameChg chg="add mod">
          <ac:chgData name="Chris Moran" userId="d368a121-1ec8-4f14-87e6-a4fde06ba57c" providerId="ADAL" clId="{78DEEF0C-98D6-4A08-949F-B3042C51ED3E}" dt="2022-09-22T20:23:58.361" v="13" actId="1076"/>
          <ac:graphicFrameMkLst>
            <pc:docMk/>
            <pc:sldMk cId="1046370491" sldId="418"/>
            <ac:graphicFrameMk id="5" creationId="{41232C2B-44A6-5861-800F-8B67F626A396}"/>
          </ac:graphicFrameMkLst>
        </pc:graphicFrameChg>
        <pc:picChg chg="add del mod">
          <ac:chgData name="Chris Moran" userId="d368a121-1ec8-4f14-87e6-a4fde06ba57c" providerId="ADAL" clId="{78DEEF0C-98D6-4A08-949F-B3042C51ED3E}" dt="2022-09-22T20:23:43.912" v="11" actId="478"/>
          <ac:picMkLst>
            <pc:docMk/>
            <pc:sldMk cId="1046370491" sldId="418"/>
            <ac:picMk id="3" creationId="{A649DDB5-D163-46A9-B9EC-86F3EFFF07CE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26:53.363" v="27"/>
        <pc:sldMkLst>
          <pc:docMk/>
          <pc:sldMk cId="805224391" sldId="419"/>
        </pc:sldMkLst>
        <pc:graphicFrameChg chg="add mod">
          <ac:chgData name="Chris Moran" userId="d368a121-1ec8-4f14-87e6-a4fde06ba57c" providerId="ADAL" clId="{78DEEF0C-98D6-4A08-949F-B3042C51ED3E}" dt="2022-09-22T20:26:53.363" v="27"/>
          <ac:graphicFrameMkLst>
            <pc:docMk/>
            <pc:sldMk cId="805224391" sldId="419"/>
            <ac:graphicFrameMk id="3" creationId="{00000000-0008-0000-0200-000002000000}"/>
          </ac:graphicFrameMkLst>
        </pc:graphicFrameChg>
        <pc:graphicFrameChg chg="del">
          <ac:chgData name="Chris Moran" userId="d368a121-1ec8-4f14-87e6-a4fde06ba57c" providerId="ADAL" clId="{78DEEF0C-98D6-4A08-949F-B3042C51ED3E}" dt="2022-09-22T20:26:45.924" v="25" actId="21"/>
          <ac:graphicFrameMkLst>
            <pc:docMk/>
            <pc:sldMk cId="805224391" sldId="419"/>
            <ac:graphicFrameMk id="4" creationId="{00000000-0008-0000-0200-000002000000}"/>
          </ac:graphicFrameMkLst>
        </pc:graphicFrameChg>
      </pc:sldChg>
      <pc:sldChg chg="addSp delSp modSp mod">
        <pc:chgData name="Chris Moran" userId="d368a121-1ec8-4f14-87e6-a4fde06ba57c" providerId="ADAL" clId="{78DEEF0C-98D6-4A08-949F-B3042C51ED3E}" dt="2022-09-22T20:27:31.241" v="30" actId="1076"/>
        <pc:sldMkLst>
          <pc:docMk/>
          <pc:sldMk cId="3794859243" sldId="420"/>
        </pc:sldMkLst>
        <pc:graphicFrameChg chg="add mod">
          <ac:chgData name="Chris Moran" userId="d368a121-1ec8-4f14-87e6-a4fde06ba57c" providerId="ADAL" clId="{78DEEF0C-98D6-4A08-949F-B3042C51ED3E}" dt="2022-09-22T20:27:31.241" v="30" actId="1076"/>
          <ac:graphicFrameMkLst>
            <pc:docMk/>
            <pc:sldMk cId="3794859243" sldId="420"/>
            <ac:graphicFrameMk id="3" creationId="{32DF2516-F85E-9EAE-669A-0A211E629E6A}"/>
          </ac:graphicFrameMkLst>
        </pc:graphicFrameChg>
        <pc:picChg chg="del">
          <ac:chgData name="Chris Moran" userId="d368a121-1ec8-4f14-87e6-a4fde06ba57c" providerId="ADAL" clId="{78DEEF0C-98D6-4A08-949F-B3042C51ED3E}" dt="2022-09-22T20:27:13.256" v="28" actId="478"/>
          <ac:picMkLst>
            <pc:docMk/>
            <pc:sldMk cId="3794859243" sldId="420"/>
            <ac:picMk id="4" creationId="{E046798D-0112-44C4-BBF5-70F5B98D5F56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28:32.069" v="33" actId="1076"/>
        <pc:sldMkLst>
          <pc:docMk/>
          <pc:sldMk cId="2607939559" sldId="421"/>
        </pc:sldMkLst>
        <pc:graphicFrameChg chg="add mod">
          <ac:chgData name="Chris Moran" userId="d368a121-1ec8-4f14-87e6-a4fde06ba57c" providerId="ADAL" clId="{78DEEF0C-98D6-4A08-949F-B3042C51ED3E}" dt="2022-09-22T20:28:32.069" v="33" actId="1076"/>
          <ac:graphicFrameMkLst>
            <pc:docMk/>
            <pc:sldMk cId="2607939559" sldId="421"/>
            <ac:graphicFrameMk id="3" creationId="{D802AB12-1943-330E-A4CA-FA65F4A3DDD9}"/>
          </ac:graphicFrameMkLst>
        </pc:graphicFrameChg>
        <pc:picChg chg="del">
          <ac:chgData name="Chris Moran" userId="d368a121-1ec8-4f14-87e6-a4fde06ba57c" providerId="ADAL" clId="{78DEEF0C-98D6-4A08-949F-B3042C51ED3E}" dt="2022-09-22T20:28:16.521" v="31" actId="478"/>
          <ac:picMkLst>
            <pc:docMk/>
            <pc:sldMk cId="2607939559" sldId="421"/>
            <ac:picMk id="4" creationId="{98245D25-67DE-4EDD-BB9F-F641DCAA21B8}"/>
          </ac:picMkLst>
        </pc:picChg>
      </pc:sldChg>
      <pc:sldChg chg="addSp delSp modSp mod">
        <pc:chgData name="Chris Moran" userId="d368a121-1ec8-4f14-87e6-a4fde06ba57c" providerId="ADAL" clId="{78DEEF0C-98D6-4A08-949F-B3042C51ED3E}" dt="2022-09-22T20:28:53.975" v="36" actId="1076"/>
        <pc:sldMkLst>
          <pc:docMk/>
          <pc:sldMk cId="3972577037" sldId="422"/>
        </pc:sldMkLst>
        <pc:graphicFrameChg chg="add mod">
          <ac:chgData name="Chris Moran" userId="d368a121-1ec8-4f14-87e6-a4fde06ba57c" providerId="ADAL" clId="{78DEEF0C-98D6-4A08-949F-B3042C51ED3E}" dt="2022-09-22T20:28:53.975" v="36" actId="1076"/>
          <ac:graphicFrameMkLst>
            <pc:docMk/>
            <pc:sldMk cId="3972577037" sldId="422"/>
            <ac:graphicFrameMk id="4" creationId="{2C758F44-D028-AD17-E489-01A67FB173DF}"/>
          </ac:graphicFrameMkLst>
        </pc:graphicFrameChg>
        <pc:picChg chg="del">
          <ac:chgData name="Chris Moran" userId="d368a121-1ec8-4f14-87e6-a4fde06ba57c" providerId="ADAL" clId="{78DEEF0C-98D6-4A08-949F-B3042C51ED3E}" dt="2022-09-22T20:28:40.400" v="34" actId="478"/>
          <ac:picMkLst>
            <pc:docMk/>
            <pc:sldMk cId="3972577037" sldId="422"/>
            <ac:picMk id="3" creationId="{4D3D53B6-A543-4ACB-A3AF-A71FB29D9BA2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nkearney.sharepoint.com/sites/UNK-BusinessandFinance/Budget%20Office/Shared%20Documents/_Moran/22-23/REPORTS/BUDGET%20PRESENTATION/Chart%203%202022-23%20State%20Aided%20Budget%20PS%20and%20NP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effectLst/>
              </a:rPr>
              <a:t>University of Nebraska at Kearney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2021-22 Budget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 UNK ALL FUNDS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783466948664085"/>
          <c:y val="0.14951718475948803"/>
          <c:w val="0.49129390132948447"/>
          <c:h val="0.76977139232003577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>
                <a:effectLst/>
              </a:rPr>
              <a:t>University of Nebraska at Kearney</a:t>
            </a:r>
            <a:endParaRPr lang="en-US" sz="1600">
              <a:effectLst/>
            </a:endParaRPr>
          </a:p>
          <a:p>
            <a:pPr>
              <a:defRPr/>
            </a:pPr>
            <a:r>
              <a:rPr lang="en-US" sz="1600" b="1" i="0" baseline="0">
                <a:effectLst/>
              </a:rPr>
              <a:t>2022-23 Budget</a:t>
            </a:r>
            <a:endParaRPr lang="en-US" sz="1600">
              <a:effectLst/>
            </a:endParaRPr>
          </a:p>
          <a:p>
            <a:pPr>
              <a:defRPr/>
            </a:pPr>
            <a:r>
              <a:rPr lang="en-US" sz="1600" b="1" i="0" baseline="0">
                <a:effectLst/>
              </a:rPr>
              <a:t> Estimated Revenue by Source</a:t>
            </a:r>
            <a:endParaRPr lang="en-US" sz="16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783466948664085"/>
          <c:y val="0.14951718475948803"/>
          <c:w val="0.49129390132948447"/>
          <c:h val="0.76977139232003577"/>
        </c:manualLayout>
      </c:layout>
      <c:pieChart>
        <c:varyColors val="1"/>
        <c:ser>
          <c:idx val="0"/>
          <c:order val="0"/>
          <c:tx>
            <c:strRef>
              <c:f>'2022.23'!$B$1</c:f>
              <c:strCache>
                <c:ptCount val="1"/>
                <c:pt idx="0">
                  <c:v>2022-23 Budget UNK ALL FUNDS</c:v>
                </c:pt>
              </c:strCache>
            </c:strRef>
          </c:tx>
          <c:spPr>
            <a:ln w="28575">
              <a:solidFill>
                <a:srgbClr val="010101"/>
              </a:solidFill>
            </a:ln>
          </c:spPr>
          <c:dPt>
            <c:idx val="0"/>
            <c:bubble3D val="0"/>
            <c:spPr>
              <a:solidFill>
                <a:srgbClr val="4F81BD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CB-48F1-B2C3-17FD35A3305E}"/>
              </c:ext>
            </c:extLst>
          </c:dPt>
          <c:dPt>
            <c:idx val="1"/>
            <c:bubble3D val="0"/>
            <c:spPr>
              <a:solidFill>
                <a:srgbClr val="C0504D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CB-48F1-B2C3-17FD35A3305E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CB-48F1-B2C3-17FD35A3305E}"/>
              </c:ext>
            </c:extLst>
          </c:dPt>
          <c:dPt>
            <c:idx val="3"/>
            <c:bubble3D val="0"/>
            <c:spPr>
              <a:solidFill>
                <a:srgbClr val="8064A2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CB-48F1-B2C3-17FD35A3305E}"/>
              </c:ext>
            </c:extLst>
          </c:dPt>
          <c:dPt>
            <c:idx val="4"/>
            <c:bubble3D val="0"/>
            <c:spPr>
              <a:solidFill>
                <a:srgbClr val="4BACC6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FCB-48F1-B2C3-17FD35A3305E}"/>
              </c:ext>
            </c:extLst>
          </c:dPt>
          <c:dLbls>
            <c:dLbl>
              <c:idx val="0"/>
              <c:layout>
                <c:manualLayout>
                  <c:x val="4.4444444444444446E-2"/>
                  <c:y val="6.9444444444444448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General Funds - 30% $46,263,464</a:t>
                    </a:r>
                  </a:p>
                  <a:p>
                    <a:r>
                      <a:rPr lang="en-US" sz="1400" b="0"/>
                      <a:t>[FY22 $44,962,086]</a:t>
                    </a:r>
                  </a:p>
                  <a:p>
                    <a:r>
                      <a:rPr lang="en-US" sz="1400" b="0"/>
                      <a:t>[FY21</a:t>
                    </a:r>
                    <a:r>
                      <a:rPr lang="en-US" sz="1400" b="0" baseline="0"/>
                      <a:t> $44,904,002]</a:t>
                    </a:r>
                    <a:endParaRPr lang="en-US" sz="1400" b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FCB-48F1-B2C3-17FD35A3305E}"/>
                </c:ext>
              </c:extLst>
            </c:dLbl>
            <c:dLbl>
              <c:idx val="1"/>
              <c:layout>
                <c:manualLayout>
                  <c:x val="5.0509970273255274E-2"/>
                  <c:y val="-9.2662479840622328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Cash Funds - 20%</a:t>
                    </a:r>
                  </a:p>
                  <a:p>
                    <a:r>
                      <a:rPr lang="en-US" sz="1400" b="1"/>
                      <a:t> $31,095,866</a:t>
                    </a:r>
                  </a:p>
                  <a:p>
                    <a:r>
                      <a:rPr lang="en-US" sz="1400" b="0"/>
                      <a:t>[FY22</a:t>
                    </a:r>
                    <a:r>
                      <a:rPr lang="en-US" sz="1400" b="0" baseline="0"/>
                      <a:t> $28,411,996]</a:t>
                    </a:r>
                  </a:p>
                  <a:p>
                    <a:r>
                      <a:rPr lang="en-US" sz="1400" b="0" baseline="0"/>
                      <a:t>[FY21 $28,221,996]</a:t>
                    </a:r>
                    <a:endParaRPr lang="en-US" sz="1400" b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FCB-48F1-B2C3-17FD35A3305E}"/>
                </c:ext>
              </c:extLst>
            </c:dLbl>
            <c:dLbl>
              <c:idx val="2"/>
              <c:layout>
                <c:manualLayout>
                  <c:x val="-8.9451126704067782E-2"/>
                  <c:y val="-6.5496783986339055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Federal Funds - 22% $35,000,000</a:t>
                    </a:r>
                  </a:p>
                  <a:p>
                    <a:r>
                      <a:rPr lang="en-US" sz="1400" b="0"/>
                      <a:t>[FY22 $35,000,000]</a:t>
                    </a:r>
                  </a:p>
                  <a:p>
                    <a:r>
                      <a:rPr lang="en-US" sz="1400" b="0"/>
                      <a:t>[FY21 $35,000,000]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FCB-48F1-B2C3-17FD35A3305E}"/>
                </c:ext>
              </c:extLst>
            </c:dLbl>
            <c:dLbl>
              <c:idx val="3"/>
              <c:layout>
                <c:manualLayout>
                  <c:x val="-5.7306680000659407E-3"/>
                  <c:y val="7.5704316478512473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Revolving Funds - 18% $28,000,000</a:t>
                    </a:r>
                  </a:p>
                  <a:p>
                    <a:r>
                      <a:rPr lang="en-US" sz="1400" b="0"/>
                      <a:t>[FY22 $28,000,000]</a:t>
                    </a:r>
                  </a:p>
                  <a:p>
                    <a:r>
                      <a:rPr lang="en-US" sz="1400" b="0"/>
                      <a:t>[FY21 $28,000,000]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739009071877177"/>
                      <c:h val="0.156375903614457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EFCB-48F1-B2C3-17FD35A3305E}"/>
                </c:ext>
              </c:extLst>
            </c:dLbl>
            <c:dLbl>
              <c:idx val="4"/>
              <c:layout>
                <c:manualLayout>
                  <c:x val="-7.9163475116901416E-2"/>
                  <c:y val="4.1528963096480409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Trust Funds  - 10% $16,000,000</a:t>
                    </a:r>
                  </a:p>
                  <a:p>
                    <a:r>
                      <a:rPr lang="en-US" sz="1400" b="0" baseline="0"/>
                      <a:t>[FY22 $15,000,000]</a:t>
                    </a:r>
                  </a:p>
                  <a:p>
                    <a:r>
                      <a:rPr lang="en-US" sz="1400" b="0" baseline="0"/>
                      <a:t>[FY21 $15,000,000]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EFCB-48F1-B2C3-17FD35A3305E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'2022.23'!$A$2:$A$6</c:f>
              <c:strCache>
                <c:ptCount val="5"/>
                <c:pt idx="0">
                  <c:v>General Funds</c:v>
                </c:pt>
                <c:pt idx="1">
                  <c:v>Cash Funds</c:v>
                </c:pt>
                <c:pt idx="2">
                  <c:v>Federal Funds</c:v>
                </c:pt>
                <c:pt idx="3">
                  <c:v>Revolving Funds</c:v>
                </c:pt>
                <c:pt idx="4">
                  <c:v>Trust Funds</c:v>
                </c:pt>
              </c:strCache>
            </c:strRef>
          </c:cat>
          <c:val>
            <c:numRef>
              <c:f>'2022.23'!$B$2:$B$6</c:f>
              <c:numCache>
                <c:formatCode>"$"#,##0_);[Red]\("$"#,##0\)</c:formatCode>
                <c:ptCount val="5"/>
                <c:pt idx="0">
                  <c:v>46263464</c:v>
                </c:pt>
                <c:pt idx="1">
                  <c:v>31095866</c:v>
                </c:pt>
                <c:pt idx="2">
                  <c:v>35000000</c:v>
                </c:pt>
                <c:pt idx="3">
                  <c:v>28000000</c:v>
                </c:pt>
                <c:pt idx="4">
                  <c:v>16000000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CB-48F1-B2C3-17FD35A330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aseline="0"/>
              <a:t>ESTIMATED REVENUE BY SOURCE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820819876666289"/>
          <c:y val="8.7698239674438114E-2"/>
          <c:w val="0.75111674914782733"/>
          <c:h val="0.85355767011208294"/>
        </c:manualLayout>
      </c:layout>
      <c:lineChart>
        <c:grouping val="standard"/>
        <c:varyColors val="0"/>
        <c:ser>
          <c:idx val="0"/>
          <c:order val="0"/>
          <c:tx>
            <c:strRef>
              <c:f>'Data to Graph'!$B$1</c:f>
              <c:strCache>
                <c:ptCount val="1"/>
                <c:pt idx="0">
                  <c:v>GENERAL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FY04</c:v>
                </c:pt>
                <c:pt idx="1">
                  <c:v>05</c:v>
                </c:pt>
                <c:pt idx="2">
                  <c:v>06</c:v>
                </c:pt>
                <c:pt idx="3">
                  <c:v>07</c:v>
                </c:pt>
                <c:pt idx="4">
                  <c:v>08</c:v>
                </c:pt>
                <c:pt idx="5">
                  <c:v>09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FY23</c:v>
                </c:pt>
              </c:strCache>
            </c:strRef>
          </c:cat>
          <c:val>
            <c:numRef>
              <c:f>'Data to Graph'!$B$2:$B$21</c:f>
              <c:numCache>
                <c:formatCode>"$"#,##0_);\("$"#,##0\)</c:formatCode>
                <c:ptCount val="20"/>
                <c:pt idx="0">
                  <c:v>29938302</c:v>
                </c:pt>
                <c:pt idx="1">
                  <c:v>29489468</c:v>
                </c:pt>
                <c:pt idx="2">
                  <c:v>30753739</c:v>
                </c:pt>
                <c:pt idx="3">
                  <c:v>32705096</c:v>
                </c:pt>
                <c:pt idx="4">
                  <c:v>33849888</c:v>
                </c:pt>
                <c:pt idx="5">
                  <c:v>34919679</c:v>
                </c:pt>
                <c:pt idx="6">
                  <c:v>35292044</c:v>
                </c:pt>
                <c:pt idx="7">
                  <c:v>34097172</c:v>
                </c:pt>
                <c:pt idx="8">
                  <c:v>34260675</c:v>
                </c:pt>
                <c:pt idx="9">
                  <c:v>34867838</c:v>
                </c:pt>
                <c:pt idx="10">
                  <c:v>36393192</c:v>
                </c:pt>
                <c:pt idx="11">
                  <c:v>37825894</c:v>
                </c:pt>
                <c:pt idx="12">
                  <c:v>39431069</c:v>
                </c:pt>
                <c:pt idx="13">
                  <c:v>40499221</c:v>
                </c:pt>
                <c:pt idx="14">
                  <c:v>39864093</c:v>
                </c:pt>
                <c:pt idx="15">
                  <c:v>41165766</c:v>
                </c:pt>
                <c:pt idx="16">
                  <c:v>42160525</c:v>
                </c:pt>
                <c:pt idx="17">
                  <c:v>44904002</c:v>
                </c:pt>
                <c:pt idx="18">
                  <c:v>44962086</c:v>
                </c:pt>
                <c:pt idx="19">
                  <c:v>46263464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67-4188-9C5A-FE7D7CC28660}"/>
            </c:ext>
          </c:extLst>
        </c:ser>
        <c:ser>
          <c:idx val="1"/>
          <c:order val="1"/>
          <c:tx>
            <c:strRef>
              <c:f>'Data to Graph'!$C$1</c:f>
              <c:strCache>
                <c:ptCount val="1"/>
                <c:pt idx="0">
                  <c:v>CASH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FY04</c:v>
                </c:pt>
                <c:pt idx="1">
                  <c:v>05</c:v>
                </c:pt>
                <c:pt idx="2">
                  <c:v>06</c:v>
                </c:pt>
                <c:pt idx="3">
                  <c:v>07</c:v>
                </c:pt>
                <c:pt idx="4">
                  <c:v>08</c:v>
                </c:pt>
                <c:pt idx="5">
                  <c:v>09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FY23</c:v>
                </c:pt>
              </c:strCache>
            </c:strRef>
          </c:cat>
          <c:val>
            <c:numRef>
              <c:f>'Data to Graph'!$C$2:$C$21</c:f>
              <c:numCache>
                <c:formatCode>"$"#,##0_);\("$"#,##0\)</c:formatCode>
                <c:ptCount val="20"/>
                <c:pt idx="0">
                  <c:v>14612432</c:v>
                </c:pt>
                <c:pt idx="1">
                  <c:v>17031287</c:v>
                </c:pt>
                <c:pt idx="2">
                  <c:v>17802788</c:v>
                </c:pt>
                <c:pt idx="3">
                  <c:v>18955172</c:v>
                </c:pt>
                <c:pt idx="4">
                  <c:v>20437670</c:v>
                </c:pt>
                <c:pt idx="5">
                  <c:v>21063706</c:v>
                </c:pt>
                <c:pt idx="6">
                  <c:v>21889346</c:v>
                </c:pt>
                <c:pt idx="7">
                  <c:v>24697940</c:v>
                </c:pt>
                <c:pt idx="8">
                  <c:v>26918143</c:v>
                </c:pt>
                <c:pt idx="9">
                  <c:v>28847364</c:v>
                </c:pt>
                <c:pt idx="10">
                  <c:v>29507439</c:v>
                </c:pt>
                <c:pt idx="11">
                  <c:v>29411636</c:v>
                </c:pt>
                <c:pt idx="12">
                  <c:v>29542534</c:v>
                </c:pt>
                <c:pt idx="13">
                  <c:v>28849965</c:v>
                </c:pt>
                <c:pt idx="14">
                  <c:v>29550646</c:v>
                </c:pt>
                <c:pt idx="15">
                  <c:v>27880267</c:v>
                </c:pt>
                <c:pt idx="16">
                  <c:v>29526328</c:v>
                </c:pt>
                <c:pt idx="17">
                  <c:v>28221996</c:v>
                </c:pt>
                <c:pt idx="18">
                  <c:v>28411996</c:v>
                </c:pt>
                <c:pt idx="19">
                  <c:v>31095866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67-4188-9C5A-FE7D7CC28660}"/>
            </c:ext>
          </c:extLst>
        </c:ser>
        <c:ser>
          <c:idx val="2"/>
          <c:order val="2"/>
          <c:tx>
            <c:strRef>
              <c:f>'Data to Graph'!$D$1</c:f>
              <c:strCache>
                <c:ptCount val="1"/>
                <c:pt idx="0">
                  <c:v>FEDERAL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FY04</c:v>
                </c:pt>
                <c:pt idx="1">
                  <c:v>05</c:v>
                </c:pt>
                <c:pt idx="2">
                  <c:v>06</c:v>
                </c:pt>
                <c:pt idx="3">
                  <c:v>07</c:v>
                </c:pt>
                <c:pt idx="4">
                  <c:v>08</c:v>
                </c:pt>
                <c:pt idx="5">
                  <c:v>09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FY23</c:v>
                </c:pt>
              </c:strCache>
            </c:strRef>
          </c:cat>
          <c:val>
            <c:numRef>
              <c:f>'Data to Graph'!$D$2:$D$21</c:f>
              <c:numCache>
                <c:formatCode>"$"#,##0_);\("$"#,##0\)</c:formatCode>
                <c:ptCount val="20"/>
                <c:pt idx="0">
                  <c:v>5900000</c:v>
                </c:pt>
                <c:pt idx="1">
                  <c:v>5921260</c:v>
                </c:pt>
                <c:pt idx="2">
                  <c:v>6200000</c:v>
                </c:pt>
                <c:pt idx="3">
                  <c:v>6400000</c:v>
                </c:pt>
                <c:pt idx="4">
                  <c:v>7700000</c:v>
                </c:pt>
                <c:pt idx="5">
                  <c:v>8000000</c:v>
                </c:pt>
                <c:pt idx="6">
                  <c:v>8300000</c:v>
                </c:pt>
                <c:pt idx="7">
                  <c:v>39300000</c:v>
                </c:pt>
                <c:pt idx="8">
                  <c:v>40000000</c:v>
                </c:pt>
                <c:pt idx="9">
                  <c:v>40800000</c:v>
                </c:pt>
                <c:pt idx="10">
                  <c:v>41000000</c:v>
                </c:pt>
                <c:pt idx="11">
                  <c:v>41500000</c:v>
                </c:pt>
                <c:pt idx="12">
                  <c:v>41500000</c:v>
                </c:pt>
                <c:pt idx="13">
                  <c:v>41500000</c:v>
                </c:pt>
                <c:pt idx="14">
                  <c:v>40000000</c:v>
                </c:pt>
                <c:pt idx="15">
                  <c:v>40000000</c:v>
                </c:pt>
                <c:pt idx="16">
                  <c:v>40000000</c:v>
                </c:pt>
                <c:pt idx="17">
                  <c:v>35000000</c:v>
                </c:pt>
                <c:pt idx="18">
                  <c:v>35000000</c:v>
                </c:pt>
                <c:pt idx="19">
                  <c:v>35000000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67-4188-9C5A-FE7D7CC28660}"/>
            </c:ext>
          </c:extLst>
        </c:ser>
        <c:ser>
          <c:idx val="3"/>
          <c:order val="3"/>
          <c:tx>
            <c:strRef>
              <c:f>'Data to Graph'!$E$1</c:f>
              <c:strCache>
                <c:ptCount val="1"/>
                <c:pt idx="0">
                  <c:v>REVOLVING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FY04</c:v>
                </c:pt>
                <c:pt idx="1">
                  <c:v>05</c:v>
                </c:pt>
                <c:pt idx="2">
                  <c:v>06</c:v>
                </c:pt>
                <c:pt idx="3">
                  <c:v>07</c:v>
                </c:pt>
                <c:pt idx="4">
                  <c:v>08</c:v>
                </c:pt>
                <c:pt idx="5">
                  <c:v>09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FY23</c:v>
                </c:pt>
              </c:strCache>
            </c:strRef>
          </c:cat>
          <c:val>
            <c:numRef>
              <c:f>'Data to Graph'!$E$2:$E$21</c:f>
              <c:numCache>
                <c:formatCode>"$"#,##0_);\("$"#,##0\)</c:formatCode>
                <c:ptCount val="20"/>
                <c:pt idx="0">
                  <c:v>15660000</c:v>
                </c:pt>
                <c:pt idx="1">
                  <c:v>16109325</c:v>
                </c:pt>
                <c:pt idx="2">
                  <c:v>16204200</c:v>
                </c:pt>
                <c:pt idx="3">
                  <c:v>16925600</c:v>
                </c:pt>
                <c:pt idx="4">
                  <c:v>19000000</c:v>
                </c:pt>
                <c:pt idx="5">
                  <c:v>19450000</c:v>
                </c:pt>
                <c:pt idx="6">
                  <c:v>19900000</c:v>
                </c:pt>
                <c:pt idx="7">
                  <c:v>20600000</c:v>
                </c:pt>
                <c:pt idx="8">
                  <c:v>23000000</c:v>
                </c:pt>
                <c:pt idx="9">
                  <c:v>23460000</c:v>
                </c:pt>
                <c:pt idx="10">
                  <c:v>24185000</c:v>
                </c:pt>
                <c:pt idx="11">
                  <c:v>24900000</c:v>
                </c:pt>
                <c:pt idx="12">
                  <c:v>26000000</c:v>
                </c:pt>
                <c:pt idx="13">
                  <c:v>33000000</c:v>
                </c:pt>
                <c:pt idx="14">
                  <c:v>33000000</c:v>
                </c:pt>
                <c:pt idx="15">
                  <c:v>33000000</c:v>
                </c:pt>
                <c:pt idx="16">
                  <c:v>33000000</c:v>
                </c:pt>
                <c:pt idx="17">
                  <c:v>28000000</c:v>
                </c:pt>
                <c:pt idx="18">
                  <c:v>28000000</c:v>
                </c:pt>
                <c:pt idx="19">
                  <c:v>28000000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67-4188-9C5A-FE7D7CC28660}"/>
            </c:ext>
          </c:extLst>
        </c:ser>
        <c:ser>
          <c:idx val="4"/>
          <c:order val="4"/>
          <c:tx>
            <c:strRef>
              <c:f>'Data to Graph'!$F$1</c:f>
              <c:strCache>
                <c:ptCount val="1"/>
                <c:pt idx="0">
                  <c:v>TRUST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FY04</c:v>
                </c:pt>
                <c:pt idx="1">
                  <c:v>05</c:v>
                </c:pt>
                <c:pt idx="2">
                  <c:v>06</c:v>
                </c:pt>
                <c:pt idx="3">
                  <c:v>07</c:v>
                </c:pt>
                <c:pt idx="4">
                  <c:v>08</c:v>
                </c:pt>
                <c:pt idx="5">
                  <c:v>09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FY23</c:v>
                </c:pt>
              </c:strCache>
            </c:strRef>
          </c:cat>
          <c:val>
            <c:numRef>
              <c:f>'Data to Graph'!$F$2:$F$21</c:f>
              <c:numCache>
                <c:formatCode>"$"#,##0_);\("$"#,##0\)</c:formatCode>
                <c:ptCount val="20"/>
                <c:pt idx="0">
                  <c:v>3000000</c:v>
                </c:pt>
                <c:pt idx="1">
                  <c:v>3034455</c:v>
                </c:pt>
                <c:pt idx="2">
                  <c:v>3134000</c:v>
                </c:pt>
                <c:pt idx="3">
                  <c:v>3237000</c:v>
                </c:pt>
                <c:pt idx="4">
                  <c:v>3500000</c:v>
                </c:pt>
                <c:pt idx="5">
                  <c:v>4000000</c:v>
                </c:pt>
                <c:pt idx="6">
                  <c:v>4500000</c:v>
                </c:pt>
                <c:pt idx="7">
                  <c:v>5300000</c:v>
                </c:pt>
                <c:pt idx="8">
                  <c:v>7000000</c:v>
                </c:pt>
                <c:pt idx="9">
                  <c:v>7700000</c:v>
                </c:pt>
                <c:pt idx="10">
                  <c:v>8100000</c:v>
                </c:pt>
                <c:pt idx="11">
                  <c:v>14000000</c:v>
                </c:pt>
                <c:pt idx="12">
                  <c:v>15000000</c:v>
                </c:pt>
                <c:pt idx="13">
                  <c:v>15000000</c:v>
                </c:pt>
                <c:pt idx="14">
                  <c:v>15000000</c:v>
                </c:pt>
                <c:pt idx="15">
                  <c:v>15000000</c:v>
                </c:pt>
                <c:pt idx="16">
                  <c:v>15000000</c:v>
                </c:pt>
                <c:pt idx="17">
                  <c:v>15000000</c:v>
                </c:pt>
                <c:pt idx="18">
                  <c:v>15000000</c:v>
                </c:pt>
                <c:pt idx="19">
                  <c:v>16000000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67-4188-9C5A-FE7D7CC286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4881920"/>
        <c:axId val="234882312"/>
      </c:lineChart>
      <c:catAx>
        <c:axId val="234881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4882312"/>
        <c:crosses val="autoZero"/>
        <c:auto val="1"/>
        <c:lblAlgn val="ctr"/>
        <c:lblOffset val="100"/>
        <c:noMultiLvlLbl val="0"/>
      </c:catAx>
      <c:valAx>
        <c:axId val="234882312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 algn="ctr">
              <a:defRPr lang="en-US"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8819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/>
              <a:t>UNIVERSITY OF NEBRASKA AT KEARNEY </a:t>
            </a:r>
          </a:p>
          <a:p>
            <a:pPr>
              <a:defRPr b="1"/>
            </a:pPr>
            <a:r>
              <a:rPr lang="en-US" b="1" i="0" baseline="0"/>
              <a:t>2022-23 STATE AIDED BUDGET</a:t>
            </a:r>
          </a:p>
          <a:p>
            <a:pPr>
              <a:defRPr b="1"/>
            </a:pPr>
            <a:endParaRPr lang="en-US" b="1" i="0" baseline="0"/>
          </a:p>
          <a:p>
            <a:pPr>
              <a:defRPr b="1"/>
            </a:pPr>
            <a:endParaRPr lang="en-US" b="1" i="0" baseline="0"/>
          </a:p>
        </c:rich>
      </c:tx>
      <c:layout>
        <c:manualLayout>
          <c:xMode val="edge"/>
          <c:yMode val="edge"/>
          <c:x val="0.30261354982449057"/>
          <c:y val="7.76196636481241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803691542605748"/>
          <c:y val="0.2749068462173147"/>
          <c:w val="0.41112350834688172"/>
          <c:h val="0.59115624777174525"/>
        </c:manualLayout>
      </c:layout>
      <c:pieChart>
        <c:varyColors val="1"/>
        <c:ser>
          <c:idx val="0"/>
          <c:order val="0"/>
          <c:tx>
            <c:v>UNIVERSITY OF NEBRASKA AT KEARNEY 2017-18 BUDGET</c:v>
          </c:tx>
          <c:dPt>
            <c:idx val="0"/>
            <c:bubble3D val="0"/>
            <c:spPr>
              <a:solidFill>
                <a:srgbClr val="4F81B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7EE-4690-BA7E-4EC9C10D0899}"/>
              </c:ext>
            </c:extLst>
          </c:dPt>
          <c:dPt>
            <c:idx val="1"/>
            <c:bubble3D val="0"/>
            <c:spPr>
              <a:solidFill>
                <a:srgbClr val="C0504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7EE-4690-BA7E-4EC9C10D0899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7EE-4690-BA7E-4EC9C10D0899}"/>
              </c:ext>
            </c:extLst>
          </c:dPt>
          <c:dLbls>
            <c:dLbl>
              <c:idx val="0"/>
              <c:layout>
                <c:manualLayout>
                  <c:x val="-0.24499783373035053"/>
                  <c:y val="-0.170647339845779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6388888888888891"/>
                      <c:h val="8.63874345549738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7EE-4690-BA7E-4EC9C10D0899}"/>
                </c:ext>
              </c:extLst>
            </c:dLbl>
            <c:dLbl>
              <c:idx val="1"/>
              <c:layout>
                <c:manualLayout>
                  <c:x val="-7.7547814497001238E-2"/>
                  <c:y val="-5.396228305469913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EE-4690-BA7E-4EC9C10D08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'FY23 Chart'!$A$5:$A$7</c:f>
              <c:strCache>
                <c:ptCount val="3"/>
                <c:pt idx="0">
                  <c:v>SALARIES/BENEFITS</c:v>
                </c:pt>
                <c:pt idx="1">
                  <c:v>UTILITIES</c:v>
                </c:pt>
                <c:pt idx="2">
                  <c:v>NON-PERSONAL SERVICES</c:v>
                </c:pt>
              </c:strCache>
              <c:extLst/>
            </c:strRef>
          </c:cat>
          <c:val>
            <c:numRef>
              <c:f>'FY23 Chart'!$B$5:$B$7</c:f>
              <c:numCache>
                <c:formatCode>0%</c:formatCode>
                <c:ptCount val="3"/>
                <c:pt idx="0">
                  <c:v>0.77</c:v>
                </c:pt>
                <c:pt idx="1">
                  <c:v>0.04</c:v>
                </c:pt>
                <c:pt idx="2">
                  <c:v>0.19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6-47EE-4690-BA7E-4EC9C10D0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University</a:t>
            </a:r>
            <a:r>
              <a:rPr lang="en-US" baseline="0"/>
              <a:t> of Nebraska at Kearney</a:t>
            </a:r>
            <a:endParaRPr lang="en-US"/>
          </a:p>
          <a:p>
            <a:pPr>
              <a:defRPr/>
            </a:pPr>
            <a:r>
              <a:rPr lang="en-US"/>
              <a:t>FY 2022-23</a:t>
            </a:r>
          </a:p>
          <a:p>
            <a:pPr>
              <a:defRPr/>
            </a:pPr>
            <a:r>
              <a:rPr lang="en-US"/>
              <a:t>STATE AIDED BUDGET</a:t>
            </a:r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27095554876888284"/>
          <c:y val="1.49031296572280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83404427910099"/>
          <c:y val="0.24955605342149911"/>
          <c:w val="0.67717951782165509"/>
          <c:h val="0.63989814238942933"/>
        </c:manualLayout>
      </c:layout>
      <c:lineChart>
        <c:grouping val="standard"/>
        <c:varyColors val="0"/>
        <c:ser>
          <c:idx val="0"/>
          <c:order val="0"/>
          <c:tx>
            <c:v>GENERAL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tar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Graph!$A$11:$A$30</c:f>
              <c:strCache>
                <c:ptCount val="20"/>
                <c:pt idx="0">
                  <c:v>FY04</c:v>
                </c:pt>
                <c:pt idx="1">
                  <c:v>05</c:v>
                </c:pt>
                <c:pt idx="2">
                  <c:v>06</c:v>
                </c:pt>
                <c:pt idx="3">
                  <c:v>07</c:v>
                </c:pt>
                <c:pt idx="4">
                  <c:v>08</c:v>
                </c:pt>
                <c:pt idx="5">
                  <c:v>09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FY23</c:v>
                </c:pt>
              </c:strCache>
            </c:strRef>
          </c:cat>
          <c:val>
            <c:numRef>
              <c:f>Graph!$B$11:$B$30</c:f>
              <c:numCache>
                <c:formatCode>"$"#,##0_);\("$"#,##0\)</c:formatCode>
                <c:ptCount val="20"/>
                <c:pt idx="0">
                  <c:v>29938302</c:v>
                </c:pt>
                <c:pt idx="1">
                  <c:v>29489468</c:v>
                </c:pt>
                <c:pt idx="2">
                  <c:v>30753739</c:v>
                </c:pt>
                <c:pt idx="3">
                  <c:v>32705096</c:v>
                </c:pt>
                <c:pt idx="4">
                  <c:v>33849888</c:v>
                </c:pt>
                <c:pt idx="5">
                  <c:v>34919679</c:v>
                </c:pt>
                <c:pt idx="6">
                  <c:v>35292044</c:v>
                </c:pt>
                <c:pt idx="7">
                  <c:v>34097172</c:v>
                </c:pt>
                <c:pt idx="8">
                  <c:v>34260675</c:v>
                </c:pt>
                <c:pt idx="9">
                  <c:v>34867838</c:v>
                </c:pt>
                <c:pt idx="10">
                  <c:v>36393192</c:v>
                </c:pt>
                <c:pt idx="11">
                  <c:v>37825894</c:v>
                </c:pt>
                <c:pt idx="12">
                  <c:v>39431069</c:v>
                </c:pt>
                <c:pt idx="13">
                  <c:v>40499221</c:v>
                </c:pt>
                <c:pt idx="14">
                  <c:v>39864093</c:v>
                </c:pt>
                <c:pt idx="15">
                  <c:v>41165766</c:v>
                </c:pt>
                <c:pt idx="16">
                  <c:v>42160525</c:v>
                </c:pt>
                <c:pt idx="17">
                  <c:v>44904002</c:v>
                </c:pt>
                <c:pt idx="18">
                  <c:v>44962086</c:v>
                </c:pt>
                <c:pt idx="19">
                  <c:v>46263464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8C-43B9-9140-D2D5FB239F24}"/>
            </c:ext>
          </c:extLst>
        </c:ser>
        <c:ser>
          <c:idx val="1"/>
          <c:order val="1"/>
          <c:tx>
            <c:v>CASH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star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Graph!$A$11:$A$30</c:f>
              <c:strCache>
                <c:ptCount val="20"/>
                <c:pt idx="0">
                  <c:v>FY04</c:v>
                </c:pt>
                <c:pt idx="1">
                  <c:v>05</c:v>
                </c:pt>
                <c:pt idx="2">
                  <c:v>06</c:v>
                </c:pt>
                <c:pt idx="3">
                  <c:v>07</c:v>
                </c:pt>
                <c:pt idx="4">
                  <c:v>08</c:v>
                </c:pt>
                <c:pt idx="5">
                  <c:v>09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FY23</c:v>
                </c:pt>
              </c:strCache>
            </c:strRef>
          </c:cat>
          <c:val>
            <c:numRef>
              <c:f>Graph!$C$11:$C$30</c:f>
              <c:numCache>
                <c:formatCode>"$"#,##0_);\("$"#,##0\)</c:formatCode>
                <c:ptCount val="20"/>
                <c:pt idx="0">
                  <c:v>14612432</c:v>
                </c:pt>
                <c:pt idx="1">
                  <c:v>17031287</c:v>
                </c:pt>
                <c:pt idx="2">
                  <c:v>17802788</c:v>
                </c:pt>
                <c:pt idx="3">
                  <c:v>18955172</c:v>
                </c:pt>
                <c:pt idx="4">
                  <c:v>20437670</c:v>
                </c:pt>
                <c:pt idx="5">
                  <c:v>21063706</c:v>
                </c:pt>
                <c:pt idx="6">
                  <c:v>21889346</c:v>
                </c:pt>
                <c:pt idx="7">
                  <c:v>24697940</c:v>
                </c:pt>
                <c:pt idx="8">
                  <c:v>26918143</c:v>
                </c:pt>
                <c:pt idx="9">
                  <c:v>28847364</c:v>
                </c:pt>
                <c:pt idx="10">
                  <c:v>29507439</c:v>
                </c:pt>
                <c:pt idx="11">
                  <c:v>29411636</c:v>
                </c:pt>
                <c:pt idx="12">
                  <c:v>29542534</c:v>
                </c:pt>
                <c:pt idx="13">
                  <c:v>28849965</c:v>
                </c:pt>
                <c:pt idx="14">
                  <c:v>29550646</c:v>
                </c:pt>
                <c:pt idx="15">
                  <c:v>27880267</c:v>
                </c:pt>
                <c:pt idx="16">
                  <c:v>29526328</c:v>
                </c:pt>
                <c:pt idx="17">
                  <c:v>27991996</c:v>
                </c:pt>
                <c:pt idx="18">
                  <c:v>27991996</c:v>
                </c:pt>
                <c:pt idx="19">
                  <c:v>30735866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8C-43B9-9140-D2D5FB239F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7532208"/>
        <c:axId val="517536128"/>
      </c:lineChart>
      <c:catAx>
        <c:axId val="51753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536128"/>
        <c:crosses val="autoZero"/>
        <c:auto val="1"/>
        <c:lblAlgn val="ctr"/>
        <c:lblOffset val="100"/>
        <c:noMultiLvlLbl val="0"/>
      </c:catAx>
      <c:valAx>
        <c:axId val="51753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53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0.04723</cdr:x>
      <cdr:y>0.15745</cdr:y>
    </cdr:from>
    <cdr:to>
      <cdr:x>0.17132</cdr:x>
      <cdr:y>0.39866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980" y="596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1968" cy="465297"/>
          </a:xfrm>
          <a:prstGeom prst="rect">
            <a:avLst/>
          </a:prstGeom>
        </p:spPr>
        <p:txBody>
          <a:bodyPr vert="horz" lIns="93248" tIns="46627" rIns="93248" bIns="466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2"/>
            <a:ext cx="3041968" cy="465297"/>
          </a:xfrm>
          <a:prstGeom prst="rect">
            <a:avLst/>
          </a:prstGeom>
        </p:spPr>
        <p:txBody>
          <a:bodyPr vert="horz" lIns="93248" tIns="46627" rIns="93248" bIns="46627" rtlCol="0"/>
          <a:lstStyle>
            <a:lvl1pPr algn="r">
              <a:defRPr sz="1200"/>
            </a:lvl1pPr>
          </a:lstStyle>
          <a:p>
            <a:fld id="{F1729C7B-4BCD-4D42-8584-AA79F935A9A9}" type="datetimeFigureOut">
              <a:rPr lang="en-US" smtClean="0"/>
              <a:pPr/>
              <a:t>10/24/2022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48" tIns="46627" rIns="93248" bIns="466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8"/>
            <a:ext cx="5615940" cy="4187667"/>
          </a:xfrm>
          <a:prstGeom prst="rect">
            <a:avLst/>
          </a:prstGeom>
        </p:spPr>
        <p:txBody>
          <a:bodyPr vert="horz" lIns="93248" tIns="46627" rIns="93248" bIns="466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7"/>
          </a:xfrm>
          <a:prstGeom prst="rect">
            <a:avLst/>
          </a:prstGeom>
        </p:spPr>
        <p:txBody>
          <a:bodyPr vert="horz" lIns="93248" tIns="46627" rIns="93248" bIns="466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7"/>
          </a:xfrm>
          <a:prstGeom prst="rect">
            <a:avLst/>
          </a:prstGeom>
        </p:spPr>
        <p:txBody>
          <a:bodyPr vert="horz" lIns="93248" tIns="46627" rIns="93248" bIns="46627" rtlCol="0" anchor="b"/>
          <a:lstStyle>
            <a:lvl1pPr algn="r">
              <a:defRPr sz="1200"/>
            </a:lvl1pPr>
          </a:lstStyle>
          <a:p>
            <a:fld id="{E5BD20BD-3234-4257-806D-6D65BAC990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8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DD3B-14AC-4105-B97F-23373852969D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A8C3-C5B3-4DD8-A326-6DC2AB78EA0D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6272-26A4-4740-A5CE-6760792A5987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DBB0-7290-49CD-98D9-4F318A2571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293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8CBF-C4D1-4599-81BA-6B7CAF1F36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07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6989-817E-4E92-A39D-42DD0B85B2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72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BE2A-2B23-4A49-B9F9-C7FBE7AF54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187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ED5B-B77E-4849-B4E3-1B2C9A9654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55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F376-923C-40CB-99E0-B633B1FF1A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8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D337-10CF-4F2B-A23C-C216972C85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731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8FE3-6A90-4E39-BC25-D50A988228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8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C5F0-8630-4ABA-816D-9F09FFE17FD1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B9B-F410-423A-A24B-5B45A87134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39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26C1-958C-48F1-BA40-E216B75A0D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247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FD36-C7E7-4758-95EE-C4CAC15016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2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61FF-2C45-4DD2-8C00-C899879D4771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61B64-BC4B-4AEB-A188-3460B556D049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18C9-1897-4310-99F4-9A9EDEF3C1D8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F47D-859A-4B24-837D-EBF883061F3F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937A-B04C-456E-9628-4979C57ECC76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FA03-FC5B-4CF7-A3BC-5DB535BC6EAD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6618-B4A8-4957-8554-A4FD849AB3A1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60645-2264-4A08-99AA-BD879FDAAE59}" type="datetime1">
              <a:rPr lang="en-US" smtClean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97301-3D55-4913-8BC1-83EAB2385E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9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Excel_Worksheet8.xlsx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Excel_Worksheet9.xlsx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package" Target="../embeddings/Microsoft_Excel_Worksheet10.xlsx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package" Target="../embeddings/Microsoft_Excel_Worksheet11.xlsx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4.xlsx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5.xlsx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6.xlsx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5239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2F20F2"/>
                </a:solidFill>
              </a:rPr>
              <a:t>UNIVERSITY OF NEBRASKA AT KEARNEY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Helvetica" pitchFamily="34" charset="0"/>
              </a:rPr>
              <a:t>BUDGET OVERVIEW</a:t>
            </a:r>
          </a:p>
          <a:p>
            <a:r>
              <a:rPr lang="en-US" dirty="0">
                <a:solidFill>
                  <a:schemeClr val="tx1"/>
                </a:solidFill>
              </a:rPr>
              <a:t>2022-23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Jon C. Watts</a:t>
            </a:r>
          </a:p>
          <a:p>
            <a:r>
              <a:rPr lang="en-US" dirty="0">
                <a:solidFill>
                  <a:schemeClr val="tx1"/>
                </a:solidFill>
              </a:rPr>
              <a:t>Vice Chancellor</a:t>
            </a:r>
          </a:p>
          <a:p>
            <a:r>
              <a:rPr lang="en-US" dirty="0">
                <a:solidFill>
                  <a:schemeClr val="tx1"/>
                </a:solidFill>
              </a:rPr>
              <a:t>Business and Finance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September 2022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2CF055-6EC8-4637-ACD7-7D06B315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29677F-08BA-8A2D-D0EE-94E772D5F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57200"/>
            <a:ext cx="6791325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88D08C-6791-4CDA-A564-A557D884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CCD3E91-BF02-4907-85FA-FE90C17FBC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571652"/>
              </p:ext>
            </p:extLst>
          </p:nvPr>
        </p:nvGraphicFramePr>
        <p:xfrm>
          <a:off x="476249" y="381000"/>
          <a:ext cx="8191501" cy="548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2205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485B56-0E0B-40B8-915B-F52CAE28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F05320-4298-4895-DAFD-52CEB5774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28600"/>
            <a:ext cx="8763000" cy="258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48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695FF3-BE80-49D5-AFFA-54F0262A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/>
        </p:nvGraphicFramePr>
        <p:xfrm>
          <a:off x="1890712" y="1035050"/>
          <a:ext cx="5362575" cy="478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2852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379C55-3C55-4608-A7BE-6CA48C76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2088DE-2A3D-F07E-D5D5-DA11FC1C6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47808"/>
            <a:ext cx="6432371" cy="629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16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E13C04-98AA-4B38-8CEB-FE23D7B2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F956EE-D858-30C4-B9A2-1104E4C6D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5679179" cy="597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21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92FB0E-855A-4227-B065-9087BDC6F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4E8195D-4D4A-EB34-5E64-6D89390E37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416571"/>
              </p:ext>
            </p:extLst>
          </p:nvPr>
        </p:nvGraphicFramePr>
        <p:xfrm>
          <a:off x="762000" y="609600"/>
          <a:ext cx="5686425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686579" imgH="2628900" progId="Excel.Sheet.12">
                  <p:embed/>
                </p:oleObj>
              </mc:Choice>
              <mc:Fallback>
                <p:oleObj name="Worksheet" r:id="rId2" imgW="5686579" imgH="2628900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4E8195D-4D4A-EB34-5E64-6D89390E37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2000" y="609600"/>
                        <a:ext cx="5686425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6230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707B8-A8FA-4E5A-A82B-78A23C88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2E34546-D921-8DB1-7CD9-309828F60F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027637"/>
              </p:ext>
            </p:extLst>
          </p:nvPr>
        </p:nvGraphicFramePr>
        <p:xfrm>
          <a:off x="609600" y="533400"/>
          <a:ext cx="5686425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686579" imgH="2628900" progId="Excel.Sheet.12">
                  <p:embed/>
                </p:oleObj>
              </mc:Choice>
              <mc:Fallback>
                <p:oleObj name="Worksheet" r:id="rId2" imgW="5686579" imgH="2628900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02E34546-D921-8DB1-7CD9-309828F60F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600" y="533400"/>
                        <a:ext cx="5686425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0587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DE8C1D-9ADF-45EE-A841-A0D6EB01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046776-B3C2-4D0C-828B-B870612CF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81000"/>
            <a:ext cx="8382000" cy="158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41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12BBD8-1F84-49E9-9A12-5703356C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2BB9CF8-BD3E-DFF4-BECE-814B1A1B18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142620"/>
              </p:ext>
            </p:extLst>
          </p:nvPr>
        </p:nvGraphicFramePr>
        <p:xfrm>
          <a:off x="1066800" y="304800"/>
          <a:ext cx="5857875" cy="575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857809" imgH="5753100" progId="Excel.Sheet.12">
                  <p:embed/>
                </p:oleObj>
              </mc:Choice>
              <mc:Fallback>
                <p:oleObj name="Worksheet" r:id="rId2" imgW="5857809" imgH="5753100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2BB9CF8-BD3E-DFF4-BECE-814B1A1B18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6800" y="304800"/>
                        <a:ext cx="5857875" cy="575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57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GENERAL FUND</a:t>
            </a:r>
          </a:p>
          <a:p>
            <a:pPr lvl="1"/>
            <a:r>
              <a:rPr lang="en-US" dirty="0"/>
              <a:t>State tax revenue allocated to the University.</a:t>
            </a:r>
          </a:p>
          <a:p>
            <a:r>
              <a:rPr lang="en-US" dirty="0"/>
              <a:t>CASH FUNDS</a:t>
            </a:r>
          </a:p>
          <a:p>
            <a:pPr lvl="1"/>
            <a:r>
              <a:rPr lang="en-US" dirty="0"/>
              <a:t>Derived from tuition, fees, investment income, and other miscellaneous income.</a:t>
            </a:r>
          </a:p>
          <a:p>
            <a:r>
              <a:rPr lang="en-US" dirty="0"/>
              <a:t>FEDERAL FUNDS</a:t>
            </a:r>
          </a:p>
          <a:p>
            <a:pPr lvl="1"/>
            <a:r>
              <a:rPr lang="en-US" dirty="0"/>
              <a:t>Provided by federal agencies for research, grants and contracts, and student aid programs.</a:t>
            </a:r>
          </a:p>
          <a:p>
            <a:r>
              <a:rPr lang="en-US" dirty="0"/>
              <a:t>REVOLVING FUNDS</a:t>
            </a:r>
          </a:p>
          <a:p>
            <a:pPr lvl="1"/>
            <a:r>
              <a:rPr lang="en-US" dirty="0"/>
              <a:t>Self-generated from departmental sales, charges for housing, food services, etc.</a:t>
            </a:r>
          </a:p>
          <a:p>
            <a:r>
              <a:rPr lang="en-US" dirty="0"/>
              <a:t>TRUST FUNDS</a:t>
            </a:r>
          </a:p>
          <a:p>
            <a:pPr lvl="1"/>
            <a:r>
              <a:rPr lang="en-US" dirty="0"/>
              <a:t>State and private gifts, grants, and contracts, non-federal student aid programs,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F93EAB-6D0D-4BE9-B7E9-3F7883C41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F97E4A-B4F2-C528-ED1F-F14D4ED1D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533400"/>
            <a:ext cx="5734050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98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DC5566-D183-4E40-80A2-9CE751AC6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9D8A46-68CF-61BC-CF82-5B8C58634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90" y="208423"/>
            <a:ext cx="6829425" cy="616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95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5D6030-F131-4F74-959B-7C482CA8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BE12A4-4BA9-493F-071F-6293D1A5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7934325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292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A725B2-F72C-413F-AAF6-F96276F3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0C9F3AD-C044-C9FC-99DC-91B20E2D9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602861"/>
              </p:ext>
            </p:extLst>
          </p:nvPr>
        </p:nvGraphicFramePr>
        <p:xfrm>
          <a:off x="609600" y="381000"/>
          <a:ext cx="6086475" cy="505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086585" imgH="5057775" progId="Excel.Sheet.12">
                  <p:embed/>
                </p:oleObj>
              </mc:Choice>
              <mc:Fallback>
                <p:oleObj name="Worksheet" r:id="rId2" imgW="6086585" imgH="5057775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0C9F3AD-C044-C9FC-99DC-91B20E2D9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600" y="381000"/>
                        <a:ext cx="6086475" cy="5057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99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0"/>
            <a:ext cx="8229600" cy="3124200"/>
          </a:xfrm>
        </p:spPr>
        <p:txBody>
          <a:bodyPr>
            <a:noAutofit/>
          </a:bodyPr>
          <a:lstStyle/>
          <a:p>
            <a:r>
              <a:rPr lang="en-US" sz="2800" dirty="0"/>
              <a:t>Questions or Comments Should Be Submitted To</a:t>
            </a:r>
            <a:br>
              <a:rPr lang="en-US" sz="2800" dirty="0"/>
            </a:br>
            <a:r>
              <a:rPr lang="en-US" sz="2800" dirty="0"/>
              <a:t> Vice Chancellor Jon C. Watts </a:t>
            </a:r>
            <a:br>
              <a:rPr lang="en-US" sz="2800" dirty="0"/>
            </a:br>
            <a:r>
              <a:rPr lang="en-US" sz="2800"/>
              <a:t>wattsjc@unk.edu</a:t>
            </a:r>
            <a:endParaRPr lang="en-US" sz="6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3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7BD9CA-8E3D-4DD2-B64E-5ED5A6110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1232C2B-44A6-5861-800F-8B67F626A3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981169"/>
              </p:ext>
            </p:extLst>
          </p:nvPr>
        </p:nvGraphicFramePr>
        <p:xfrm>
          <a:off x="990600" y="381000"/>
          <a:ext cx="6886575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886597" imgH="5667375" progId="Excel.Sheet.12">
                  <p:embed/>
                </p:oleObj>
              </mc:Choice>
              <mc:Fallback>
                <p:oleObj name="Worksheet" r:id="rId2" imgW="6886597" imgH="5667375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1232C2B-44A6-5861-800F-8B67F626A3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0600" y="381000"/>
                        <a:ext cx="6886575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637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37BA8D-C28F-48CB-9E50-1E7E7092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558FB3-9340-43EC-B469-3E520B1883AB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A635C0-627B-2FC6-2D8F-28B5ADD89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4800"/>
            <a:ext cx="8286750" cy="427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04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41C595-40E7-4278-AC3A-7CA047F7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8220806-E5C4-470E-8E08-5BF6078D91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61064"/>
              </p:ext>
            </p:extLst>
          </p:nvPr>
        </p:nvGraphicFramePr>
        <p:xfrm>
          <a:off x="76200" y="76200"/>
          <a:ext cx="8816975" cy="634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C9267D3-E1A4-4D65-AB1C-1189772F0E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374904"/>
              </p:ext>
            </p:extLst>
          </p:nvPr>
        </p:nvGraphicFramePr>
        <p:xfrm>
          <a:off x="17462" y="134937"/>
          <a:ext cx="9109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108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B67AB2-7BBA-428F-9CFA-B181C033E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/>
        </p:nvGraphicFramePr>
        <p:xfrm>
          <a:off x="384175" y="504825"/>
          <a:ext cx="8375650" cy="584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5224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DD97B7-5A97-451E-91E1-B85BB1DA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2DF2516-F85E-9EAE-669A-0A211E629E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067916"/>
              </p:ext>
            </p:extLst>
          </p:nvPr>
        </p:nvGraphicFramePr>
        <p:xfrm>
          <a:off x="533400" y="304800"/>
          <a:ext cx="5172075" cy="569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172185" imgH="5695950" progId="Excel.Sheet.12">
                  <p:embed/>
                </p:oleObj>
              </mc:Choice>
              <mc:Fallback>
                <p:oleObj name="Worksheet" r:id="rId2" imgW="5172185" imgH="5695950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2DF2516-F85E-9EAE-669A-0A211E629E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3400" y="304800"/>
                        <a:ext cx="5172075" cy="569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85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161E64-FFBA-44BA-862B-1D25A26B8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802AB12-1943-330E-A4CA-FA65F4A3DD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112331"/>
              </p:ext>
            </p:extLst>
          </p:nvPr>
        </p:nvGraphicFramePr>
        <p:xfrm>
          <a:off x="533400" y="457200"/>
          <a:ext cx="6886575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886597" imgH="3457575" progId="Excel.Sheet.12">
                  <p:embed/>
                </p:oleObj>
              </mc:Choice>
              <mc:Fallback>
                <p:oleObj name="Worksheet" r:id="rId2" imgW="6886597" imgH="3457575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802AB12-1943-330E-A4CA-FA65F4A3DD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3400" y="457200"/>
                        <a:ext cx="6886575" cy="345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93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D7CEB8-7002-4CB8-862A-834E1EA41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C758F44-D028-AD17-E489-01A67FB173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635116"/>
              </p:ext>
            </p:extLst>
          </p:nvPr>
        </p:nvGraphicFramePr>
        <p:xfrm>
          <a:off x="533400" y="304800"/>
          <a:ext cx="7343775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343797" imgH="5667375" progId="Excel.Sheet.12">
                  <p:embed/>
                </p:oleObj>
              </mc:Choice>
              <mc:Fallback>
                <p:oleObj name="Worksheet" r:id="rId2" imgW="7343797" imgH="5667375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C758F44-D028-AD17-E489-01A67FB173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3400" y="304800"/>
                        <a:ext cx="7343775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257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Nebraska Budget FY 2017-18" id="{43F52E62-4E5A-4B7A-8469-EFA6954BE8D4}" vid="{F9D53297-FA97-43D7-AE60-00F2431C24D7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Nebraska Budget FY 2017-18" id="{43F52E62-4E5A-4B7A-8469-EFA6954BE8D4}" vid="{EB5C9D55-6ECD-4E66-9C3D-F1F4D3A26D6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1F1A5E4CC3B5438398D1FADFBC8214" ma:contentTypeVersion="8" ma:contentTypeDescription="Create a new document." ma:contentTypeScope="" ma:versionID="582b0e75f8123618b1bdb51608c2ae0c">
  <xsd:schema xmlns:xsd="http://www.w3.org/2001/XMLSchema" xmlns:xs="http://www.w3.org/2001/XMLSchema" xmlns:p="http://schemas.microsoft.com/office/2006/metadata/properties" xmlns:ns2="ac414d62-5914-48b6-bff8-b093c9582381" targetNamespace="http://schemas.microsoft.com/office/2006/metadata/properties" ma:root="true" ma:fieldsID="99402e8c79a4a0f404124150be70e46e" ns2:_="">
    <xsd:import namespace="ac414d62-5914-48b6-bff8-b093c95823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14d62-5914-48b6-bff8-b093c95823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AE14CF-E688-4C6E-9083-146B430251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A4C360-F78D-4D68-84BA-4F22B7529D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414d62-5914-48b6-bff8-b093c95823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784280-558B-4E23-A401-4F9C1EEBB4A3}">
  <ds:schemaRefs>
    <ds:schemaRef ds:uri="http://schemas.openxmlformats.org/package/2006/metadata/core-properties"/>
    <ds:schemaRef ds:uri="ac414d62-5914-48b6-bff8-b093c9582381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University of Nebraska Budget FY 2017-18</Template>
  <TotalTime>5246</TotalTime>
  <Words>276</Words>
  <Application>Microsoft Office PowerPoint</Application>
  <PresentationFormat>On-screen Show (4:3)</PresentationFormat>
  <Paragraphs>72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Helvetica</vt:lpstr>
      <vt:lpstr>Office Theme</vt:lpstr>
      <vt:lpstr>1_Office Theme</vt:lpstr>
      <vt:lpstr>Worksheet</vt:lpstr>
      <vt:lpstr>UNIVERSITY OF NEBRASKA AT KEARNEY</vt:lpstr>
      <vt:lpstr>FUND DEFINITIONS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or Comments Should Be Submitted To  Vice Chancellor Jon C. Watts  wattsjc@unk.edu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NEBRASKA AT KEARNEY</dc:title>
  <dc:creator>Jean Mattson</dc:creator>
  <cp:lastModifiedBy>Chris Moran</cp:lastModifiedBy>
  <cp:revision>140</cp:revision>
  <cp:lastPrinted>2022-10-24T18:39:15Z</cp:lastPrinted>
  <dcterms:created xsi:type="dcterms:W3CDTF">2018-10-04T15:06:00Z</dcterms:created>
  <dcterms:modified xsi:type="dcterms:W3CDTF">2022-10-24T19:24:05Z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0x010100F51F1A5E4CC3B5438398D1FADFBC8214</vt:lpwstr>
  </property>
</Properties>
</file>