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68" r:id="rId4"/>
    <p:sldId id="355" r:id="rId5"/>
    <p:sldId id="356" r:id="rId6"/>
    <p:sldId id="372" r:id="rId7"/>
    <p:sldId id="358" r:id="rId8"/>
    <p:sldId id="370" r:id="rId9"/>
    <p:sldId id="274" r:id="rId10"/>
    <p:sldId id="258" r:id="rId11"/>
    <p:sldId id="266" r:id="rId12"/>
    <p:sldId id="363" r:id="rId13"/>
    <p:sldId id="364" r:id="rId14"/>
    <p:sldId id="360" r:id="rId15"/>
    <p:sldId id="361" r:id="rId16"/>
    <p:sldId id="362" r:id="rId17"/>
    <p:sldId id="366" r:id="rId18"/>
    <p:sldId id="374" r:id="rId19"/>
    <p:sldId id="373" r:id="rId20"/>
    <p:sldId id="371" r:id="rId21"/>
    <p:sldId id="261" r:id="rId22"/>
    <p:sldId id="264" r:id="rId23"/>
    <p:sldId id="259" r:id="rId24"/>
    <p:sldId id="375" r:id="rId25"/>
    <p:sldId id="265" r:id="rId26"/>
    <p:sldId id="277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5525" autoAdjust="0"/>
  </p:normalViewPr>
  <p:slideViewPr>
    <p:cSldViewPr>
      <p:cViewPr varScale="1">
        <p:scale>
          <a:sx n="185" d="100"/>
          <a:sy n="185" d="100"/>
        </p:scale>
        <p:origin x="107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sonj\Documents\My%20Documents%202012\My%20Documents%20Dec%202010\BUDGET\1516%20Budget\REPORTS\BUDGET%20PRESENTATION\Chart%201%202015-16%20Budget%20by%20Fund%207%2027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University of Nebraska at Kearney</a:t>
            </a:r>
          </a:p>
          <a:p>
            <a:pPr>
              <a:defRPr/>
            </a:pPr>
            <a:r>
              <a:rPr lang="en-US"/>
              <a:t>2017-2018 Est</a:t>
            </a:r>
            <a:r>
              <a:rPr lang="en-US" baseline="0"/>
              <a:t> </a:t>
            </a:r>
            <a:r>
              <a:rPr lang="en-US"/>
              <a:t>REVENUE</a:t>
            </a:r>
            <a:r>
              <a:rPr lang="en-US" baseline="0"/>
              <a:t> by Source</a:t>
            </a:r>
          </a:p>
        </c:rich>
      </c:tx>
      <c:layout>
        <c:manualLayout>
          <c:xMode val="edge"/>
          <c:yMode val="edge"/>
          <c:x val="0.23306444527052145"/>
          <c:y val="7.07613765808312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07936313408291E-2"/>
          <c:y val="0.26407899756838626"/>
          <c:w val="0.61635654006284246"/>
          <c:h val="0.73592100243161374"/>
        </c:manualLayout>
      </c:layout>
      <c:pieChart>
        <c:varyColors val="1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5.984951881014873E-2"/>
                  <c:y val="3.3578561391547246E-2"/>
                </c:manualLayout>
              </c:layout>
              <c:tx>
                <c:rich>
                  <a:bodyPr/>
                  <a:lstStyle/>
                  <a:p>
                    <a:fld id="{5D54C368-22DC-44E3-8C37-2932BF58AA7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699F343-E4B7-448C-9B11-70668A00591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25%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A3A-4E26-88B2-E1EBA26D8363}"/>
                </c:ext>
              </c:extLst>
            </c:dLbl>
            <c:dLbl>
              <c:idx val="1"/>
              <c:layout>
                <c:manualLayout>
                  <c:x val="7.1794692330125323E-2"/>
                  <c:y val="-3.77726596213488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A-4E26-88B2-E1EBA26D8363}"/>
                </c:ext>
              </c:extLst>
            </c:dLbl>
            <c:dLbl>
              <c:idx val="2"/>
              <c:layout>
                <c:manualLayout>
                  <c:x val="1.0859992088900973E-3"/>
                  <c:y val="-2.96503064137768E-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Federal Funds
$40,000,000 
25% </a:t>
                    </a:r>
                  </a:p>
                  <a:p>
                    <a:r>
                      <a:rPr lang="en-US" sz="1200" i="1"/>
                      <a:t>[$28,000,000 Dir Stdt Loan]</a:t>
                    </a:r>
                    <a:endParaRPr lang="en-US" i="1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03473962517051"/>
                      <c:h val="0.19728331177231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A3A-4E26-88B2-E1EBA26D8363}"/>
                </c:ext>
              </c:extLst>
            </c:dLbl>
            <c:dLbl>
              <c:idx val="3"/>
              <c:layout>
                <c:manualLayout>
                  <c:x val="-5.2294232451712769E-3"/>
                  <c:y val="-0.149324431067024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A-4E26-88B2-E1EBA26D8363}"/>
                </c:ext>
              </c:extLst>
            </c:dLbl>
            <c:dLbl>
              <c:idx val="4"/>
              <c:layout>
                <c:manualLayout>
                  <c:x val="9.4489983623841471E-3"/>
                  <c:y val="-1.055966209081309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Trust Funds
$15,000,000 
10%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3A-4E26-88B2-E1EBA26D8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FY18'!$A$1:$A$5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Federal Funds</c:v>
                </c:pt>
                <c:pt idx="3">
                  <c:v>Revolving Funds</c:v>
                </c:pt>
                <c:pt idx="4">
                  <c:v>Trust Funds</c:v>
                </c:pt>
              </c:strCache>
            </c:strRef>
          </c:cat>
          <c:val>
            <c:numRef>
              <c:f>'Chart FY18'!$B$1:$B$5</c:f>
              <c:numCache>
                <c:formatCode>"$"#,##0_);\("$"#,##0\)</c:formatCode>
                <c:ptCount val="5"/>
                <c:pt idx="0">
                  <c:v>39864093</c:v>
                </c:pt>
                <c:pt idx="1">
                  <c:v>29550646</c:v>
                </c:pt>
                <c:pt idx="2">
                  <c:v>40000000</c:v>
                </c:pt>
                <c:pt idx="3">
                  <c:v>33000000</c:v>
                </c:pt>
                <c:pt idx="4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3A-4E26-88B2-E1EBA26D83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2015-16 BUDGET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2017-18 </a:t>
            </a:r>
            <a:r>
              <a:rPr lang="en-US" sz="2400" dirty="0"/>
              <a:t>BUDGET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769776736165691"/>
          <c:y val="0.15335291170350104"/>
          <c:w val="0.50267468834998164"/>
          <c:h val="0.77187297709476976"/>
        </c:manualLayout>
      </c:layout>
      <c:pieChart>
        <c:varyColors val="1"/>
        <c:ser>
          <c:idx val="0"/>
          <c:order val="0"/>
          <c:tx>
            <c:strRef>
              <c:f>'2016-17'!$B$1</c:f>
              <c:strCache>
                <c:ptCount val="1"/>
                <c:pt idx="0">
                  <c:v>2016-17 Budget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E6-4FC6-BF70-10896629B9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E6-4FC6-BF70-10896629B967}"/>
              </c:ext>
            </c:extLst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9E6-4FC6-BF70-10896629B967}"/>
              </c:ext>
            </c:extLst>
          </c:dPt>
          <c:dPt>
            <c:idx val="3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E6-4FC6-BF70-10896629B967}"/>
              </c:ext>
            </c:extLst>
          </c:dPt>
          <c:dPt>
            <c:idx val="4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9E6-4FC6-BF70-10896629B967}"/>
              </c:ext>
            </c:extLst>
          </c:dPt>
          <c:dLbls>
            <c:dLbl>
              <c:idx val="0"/>
              <c:layout>
                <c:manualLayout>
                  <c:x val="4.4444444444444446E-2"/>
                  <c:y val="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General Funds </a:t>
                    </a:r>
                    <a:r>
                      <a:rPr lang="en-US" sz="1600" b="1" dirty="0" smtClean="0"/>
                      <a:t>$39,864,093</a:t>
                    </a:r>
                    <a:endParaRPr lang="en-US" sz="1600" b="1" dirty="0"/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FY17 $40,499,221]</a:t>
                    </a:r>
                    <a:endParaRPr lang="en-US" sz="1600" b="0" i="1" dirty="0"/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FY16</a:t>
                    </a:r>
                    <a:r>
                      <a:rPr lang="en-US" sz="1600" b="0" i="1" baseline="0" dirty="0" smtClean="0"/>
                      <a:t> </a:t>
                    </a:r>
                    <a:r>
                      <a:rPr lang="en-US" sz="1600" b="0" i="1" baseline="0" dirty="0"/>
                      <a:t>$</a:t>
                    </a:r>
                    <a:r>
                      <a:rPr lang="en-US" sz="1600" b="0" i="1" baseline="0" dirty="0" smtClean="0"/>
                      <a:t>39,431,069]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6-4FC6-BF70-10896629B967}"/>
                </c:ext>
              </c:extLst>
            </c:dLbl>
            <c:dLbl>
              <c:idx val="1"/>
              <c:layout>
                <c:manualLayout>
                  <c:x val="2.67835402970539E-2"/>
                  <c:y val="-9.84455958549222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Cash Funds</a:t>
                    </a:r>
                  </a:p>
                  <a:p>
                    <a:r>
                      <a:rPr lang="en-US" sz="1600" b="1" dirty="0"/>
                      <a:t> $</a:t>
                    </a:r>
                    <a:r>
                      <a:rPr lang="en-US" sz="1600" b="1" dirty="0" smtClean="0"/>
                      <a:t>29,550,646</a:t>
                    </a:r>
                  </a:p>
                  <a:p>
                    <a:r>
                      <a:rPr lang="en-US" sz="1600" b="0" i="1" dirty="0" smtClean="0"/>
                      <a:t>[FY17</a:t>
                    </a:r>
                    <a:r>
                      <a:rPr lang="en-US" sz="1600" b="0" i="1" baseline="0" dirty="0" smtClean="0"/>
                      <a:t> </a:t>
                    </a:r>
                    <a:r>
                      <a:rPr lang="en-US" sz="1600" b="0" i="1" baseline="0" dirty="0"/>
                      <a:t>$</a:t>
                    </a:r>
                    <a:r>
                      <a:rPr lang="en-US" sz="1600" b="0" i="1" baseline="0" dirty="0" smtClean="0"/>
                      <a:t>28,849,965]</a:t>
                    </a:r>
                    <a:endParaRPr lang="en-US" sz="1600" b="0" i="1" baseline="0" dirty="0"/>
                  </a:p>
                  <a:p>
                    <a:r>
                      <a:rPr lang="en-US" sz="1600" b="0" i="1" baseline="0" dirty="0"/>
                      <a:t>[</a:t>
                    </a:r>
                    <a:r>
                      <a:rPr lang="en-US" sz="1600" b="0" i="1" baseline="0" dirty="0" smtClean="0"/>
                      <a:t>FY16 </a:t>
                    </a:r>
                    <a:r>
                      <a:rPr lang="en-US" sz="1600" b="0" i="1" baseline="0" dirty="0"/>
                      <a:t>$</a:t>
                    </a:r>
                    <a:r>
                      <a:rPr lang="en-US" sz="1600" b="0" i="1" baseline="0" dirty="0" smtClean="0"/>
                      <a:t>29,542,534]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E6-4FC6-BF70-10896629B967}"/>
                </c:ext>
              </c:extLst>
            </c:dLbl>
            <c:dLbl>
              <c:idx val="2"/>
              <c:layout>
                <c:manualLayout>
                  <c:x val="-0.15173595133639148"/>
                  <c:y val="-7.292823417973821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Revolving Funds $33,000,000</a:t>
                    </a:r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FY17 $33,000,000</a:t>
                    </a:r>
                    <a:r>
                      <a:rPr lang="en-US" sz="1600" b="0" i="1" dirty="0"/>
                      <a:t>]</a:t>
                    </a:r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FY16 </a:t>
                    </a:r>
                    <a:r>
                      <a:rPr lang="en-US" sz="1600" b="0" i="1" dirty="0"/>
                      <a:t>$</a:t>
                    </a:r>
                    <a:r>
                      <a:rPr lang="en-US" sz="1600" b="0" i="1" dirty="0" smtClean="0"/>
                      <a:t>26,000,000</a:t>
                    </a:r>
                    <a:r>
                      <a:rPr lang="en-US" sz="1600" b="0" i="1" dirty="0"/>
                      <a:t>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E6-4FC6-BF70-10896629B967}"/>
                </c:ext>
              </c:extLst>
            </c:dLbl>
            <c:dLbl>
              <c:idx val="3"/>
              <c:layout>
                <c:manualLayout>
                  <c:x val="6.1653400402989555E-2"/>
                  <c:y val="2.695275956274153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Federal Funds $</a:t>
                    </a:r>
                    <a:r>
                      <a:rPr lang="en-US" sz="1600" b="1" dirty="0" smtClean="0"/>
                      <a:t>40,000,000</a:t>
                    </a:r>
                    <a:endParaRPr lang="en-US" sz="1600" b="1" dirty="0"/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FY17</a:t>
                    </a:r>
                    <a:r>
                      <a:rPr lang="en-US" sz="1600" b="0" i="1" baseline="0" dirty="0" smtClean="0"/>
                      <a:t> </a:t>
                    </a:r>
                    <a:r>
                      <a:rPr lang="en-US" sz="1600" b="0" i="1" dirty="0" smtClean="0"/>
                      <a:t>$41,500,000</a:t>
                    </a:r>
                    <a:r>
                      <a:rPr lang="en-US" sz="1600" b="0" i="1" dirty="0"/>
                      <a:t>]</a:t>
                    </a:r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FY16 </a:t>
                    </a:r>
                    <a:r>
                      <a:rPr lang="en-US" sz="1600" b="0" i="1" dirty="0"/>
                      <a:t>$41,500,000]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E6-4FC6-BF70-10896629B967}"/>
                </c:ext>
              </c:extLst>
            </c:dLbl>
            <c:dLbl>
              <c:idx val="4"/>
              <c:layout>
                <c:manualLayout>
                  <c:x val="-6.9393753185570492E-2"/>
                  <c:y val="2.97531735611543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Trust Funds $15,000,000</a:t>
                    </a:r>
                  </a:p>
                  <a:p>
                    <a:r>
                      <a:rPr lang="en-US" sz="1600" b="0" i="1" baseline="0" dirty="0"/>
                      <a:t>[</a:t>
                    </a:r>
                    <a:r>
                      <a:rPr lang="en-US" sz="1600" b="0" i="1" baseline="0" dirty="0" smtClean="0"/>
                      <a:t>FY17 </a:t>
                    </a:r>
                    <a:r>
                      <a:rPr lang="en-US" sz="1600" b="0" i="1" baseline="0" dirty="0"/>
                      <a:t>$15,000,000]</a:t>
                    </a:r>
                  </a:p>
                  <a:p>
                    <a:r>
                      <a:rPr lang="en-US" sz="1600" b="0" i="1" baseline="0" dirty="0"/>
                      <a:t>[</a:t>
                    </a:r>
                    <a:r>
                      <a:rPr lang="en-US" sz="1600" b="0" i="1" baseline="0" dirty="0" smtClean="0"/>
                      <a:t>FY16 </a:t>
                    </a:r>
                    <a:r>
                      <a:rPr lang="en-US" sz="1600" b="0" i="1" baseline="0" dirty="0"/>
                      <a:t>$</a:t>
                    </a:r>
                    <a:r>
                      <a:rPr lang="en-US" sz="1600" b="0" i="1" baseline="0" dirty="0" smtClean="0"/>
                      <a:t>15,000,000</a:t>
                    </a:r>
                    <a:r>
                      <a:rPr lang="en-US" sz="1600" b="0" i="1" baseline="0" dirty="0"/>
                      <a:t>]</a:t>
                    </a:r>
                    <a:endParaRPr lang="en-US" sz="1400" b="0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E6-4FC6-BF70-10896629B967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'2016-17'!$A$2:$A$6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Revolving Funds</c:v>
                </c:pt>
                <c:pt idx="3">
                  <c:v>Federal Funds</c:v>
                </c:pt>
                <c:pt idx="4">
                  <c:v>Trust Funds</c:v>
                </c:pt>
              </c:strCache>
            </c:strRef>
          </c:cat>
          <c:val>
            <c:numRef>
              <c:f>'2016-17'!$B$2:$B$6</c:f>
              <c:numCache>
                <c:formatCode>"$"#,##0_);[Red]\("$"#,##0\)</c:formatCode>
                <c:ptCount val="5"/>
                <c:pt idx="0">
                  <c:v>40499221</c:v>
                </c:pt>
                <c:pt idx="1">
                  <c:v>28679965</c:v>
                </c:pt>
                <c:pt idx="2">
                  <c:v>33000000</c:v>
                </c:pt>
                <c:pt idx="3">
                  <c:v>41500000</c:v>
                </c:pt>
                <c:pt idx="4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E6-4FC6-BF70-10896629B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134910994564884"/>
          <c:y val="0.39770589289436825"/>
          <c:w val="0.10015119253468997"/>
          <c:h val="0.1679787588093522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UNK</a:t>
            </a:r>
            <a:r>
              <a:rPr lang="en-US" baseline="0"/>
              <a:t> ALL FUNDS BUDGET HISTORY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to Graph'!$B$1</c:f>
              <c:strCache>
                <c:ptCount val="1"/>
                <c:pt idx="0">
                  <c:v>GENERAL</c:v>
                </c:pt>
              </c:strCache>
            </c:strRef>
          </c:tx>
          <c:marker>
            <c:symbol val="none"/>
          </c:marker>
          <c:cat>
            <c:strRef>
              <c:f>'Data to Graph'!$A$2:$A$19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'Data to Graph'!$B$2:$B$19</c:f>
              <c:numCache>
                <c:formatCode>"$"#,##0_);\("$"#,##0\)</c:formatCode>
                <c:ptCount val="18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  <c:pt idx="17">
                  <c:v>39864093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79-43E3-81ED-5C75B1C03D90}"/>
            </c:ext>
          </c:extLst>
        </c:ser>
        <c:ser>
          <c:idx val="1"/>
          <c:order val="1"/>
          <c:tx>
            <c:strRef>
              <c:f>'Data to Graph'!$C$1</c:f>
              <c:strCache>
                <c:ptCount val="1"/>
                <c:pt idx="0">
                  <c:v>CASH</c:v>
                </c:pt>
              </c:strCache>
            </c:strRef>
          </c:tx>
          <c:marker>
            <c:symbol val="none"/>
          </c:marker>
          <c:cat>
            <c:strRef>
              <c:f>'Data to Graph'!$A$2:$A$19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'Data to Graph'!$C$2:$C$19</c:f>
              <c:numCache>
                <c:formatCode>"$"#,##0_);\("$"#,##0\)</c:formatCode>
                <c:ptCount val="18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  <c:pt idx="17">
                  <c:v>29550646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9-43E3-81ED-5C75B1C03D90}"/>
            </c:ext>
          </c:extLst>
        </c:ser>
        <c:ser>
          <c:idx val="2"/>
          <c:order val="2"/>
          <c:tx>
            <c:strRef>
              <c:f>'Data to Graph'!$D$1</c:f>
              <c:strCache>
                <c:ptCount val="1"/>
                <c:pt idx="0">
                  <c:v>REVOLVING</c:v>
                </c:pt>
              </c:strCache>
            </c:strRef>
          </c:tx>
          <c:marker>
            <c:symbol val="none"/>
          </c:marker>
          <c:cat>
            <c:strRef>
              <c:f>'Data to Graph'!$A$2:$A$19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'Data to Graph'!$D$2:$D$19</c:f>
              <c:numCache>
                <c:formatCode>"$"#,##0_);\("$"#,##0\)</c:formatCode>
                <c:ptCount val="18"/>
                <c:pt idx="0">
                  <c:v>11600000</c:v>
                </c:pt>
                <c:pt idx="1">
                  <c:v>12155000</c:v>
                </c:pt>
                <c:pt idx="2">
                  <c:v>13100000</c:v>
                </c:pt>
                <c:pt idx="3">
                  <c:v>15660000</c:v>
                </c:pt>
                <c:pt idx="4">
                  <c:v>16109325</c:v>
                </c:pt>
                <c:pt idx="5">
                  <c:v>16204200</c:v>
                </c:pt>
                <c:pt idx="6">
                  <c:v>16925600</c:v>
                </c:pt>
                <c:pt idx="7">
                  <c:v>19000000</c:v>
                </c:pt>
                <c:pt idx="8">
                  <c:v>19450000</c:v>
                </c:pt>
                <c:pt idx="9">
                  <c:v>19900000</c:v>
                </c:pt>
                <c:pt idx="10">
                  <c:v>20600000</c:v>
                </c:pt>
                <c:pt idx="11">
                  <c:v>23000000</c:v>
                </c:pt>
                <c:pt idx="12">
                  <c:v>23460000</c:v>
                </c:pt>
                <c:pt idx="13">
                  <c:v>24185000</c:v>
                </c:pt>
                <c:pt idx="14">
                  <c:v>24900000</c:v>
                </c:pt>
                <c:pt idx="15">
                  <c:v>26000000</c:v>
                </c:pt>
                <c:pt idx="16">
                  <c:v>33000000</c:v>
                </c:pt>
                <c:pt idx="17">
                  <c:v>33000000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3E3-81ED-5C75B1C03D90}"/>
            </c:ext>
          </c:extLst>
        </c:ser>
        <c:ser>
          <c:idx val="3"/>
          <c:order val="3"/>
          <c:tx>
            <c:strRef>
              <c:f>'Data to Graph'!$E$1</c:f>
              <c:strCache>
                <c:ptCount val="1"/>
                <c:pt idx="0">
                  <c:v>FEDERAL</c:v>
                </c:pt>
              </c:strCache>
            </c:strRef>
          </c:tx>
          <c:marker>
            <c:symbol val="none"/>
          </c:marker>
          <c:cat>
            <c:strRef>
              <c:f>'Data to Graph'!$A$2:$A$19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'Data to Graph'!$E$2:$E$19</c:f>
              <c:numCache>
                <c:formatCode>"$"#,##0_);\("$"#,##0\)</c:formatCode>
                <c:ptCount val="18"/>
                <c:pt idx="0">
                  <c:v>5400000</c:v>
                </c:pt>
                <c:pt idx="1">
                  <c:v>5400000</c:v>
                </c:pt>
                <c:pt idx="2">
                  <c:v>5400000</c:v>
                </c:pt>
                <c:pt idx="3">
                  <c:v>5900000</c:v>
                </c:pt>
                <c:pt idx="4">
                  <c:v>5921260</c:v>
                </c:pt>
                <c:pt idx="5">
                  <c:v>6200000</c:v>
                </c:pt>
                <c:pt idx="6">
                  <c:v>6400000</c:v>
                </c:pt>
                <c:pt idx="7">
                  <c:v>7700000</c:v>
                </c:pt>
                <c:pt idx="8">
                  <c:v>8000000</c:v>
                </c:pt>
                <c:pt idx="9">
                  <c:v>8300000</c:v>
                </c:pt>
                <c:pt idx="10">
                  <c:v>39300000</c:v>
                </c:pt>
                <c:pt idx="11">
                  <c:v>40000000</c:v>
                </c:pt>
                <c:pt idx="12">
                  <c:v>40800000</c:v>
                </c:pt>
                <c:pt idx="13">
                  <c:v>41000000</c:v>
                </c:pt>
                <c:pt idx="14">
                  <c:v>41500000</c:v>
                </c:pt>
                <c:pt idx="15">
                  <c:v>41500000</c:v>
                </c:pt>
                <c:pt idx="16">
                  <c:v>41500000</c:v>
                </c:pt>
                <c:pt idx="17">
                  <c:v>40000000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79-43E3-81ED-5C75B1C03D90}"/>
            </c:ext>
          </c:extLst>
        </c:ser>
        <c:ser>
          <c:idx val="4"/>
          <c:order val="4"/>
          <c:tx>
            <c:strRef>
              <c:f>'Data to Graph'!$F$1</c:f>
              <c:strCache>
                <c:ptCount val="1"/>
                <c:pt idx="0">
                  <c:v>TRUST</c:v>
                </c:pt>
              </c:strCache>
            </c:strRef>
          </c:tx>
          <c:marker>
            <c:symbol val="none"/>
          </c:marker>
          <c:cat>
            <c:strRef>
              <c:f>'Data to Graph'!$A$2:$A$19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'Data to Graph'!$F$2:$F$19</c:f>
              <c:numCache>
                <c:formatCode>"$"#,##0_);\("$"#,##0\)</c:formatCode>
                <c:ptCount val="18"/>
                <c:pt idx="0">
                  <c:v>3000000</c:v>
                </c:pt>
                <c:pt idx="1">
                  <c:v>3000000</c:v>
                </c:pt>
                <c:pt idx="2">
                  <c:v>3000000</c:v>
                </c:pt>
                <c:pt idx="3">
                  <c:v>3000000</c:v>
                </c:pt>
                <c:pt idx="4">
                  <c:v>3034455</c:v>
                </c:pt>
                <c:pt idx="5">
                  <c:v>3134000</c:v>
                </c:pt>
                <c:pt idx="6">
                  <c:v>3237000</c:v>
                </c:pt>
                <c:pt idx="7">
                  <c:v>3500000</c:v>
                </c:pt>
                <c:pt idx="8">
                  <c:v>4000000</c:v>
                </c:pt>
                <c:pt idx="9">
                  <c:v>4500000</c:v>
                </c:pt>
                <c:pt idx="10">
                  <c:v>5300000</c:v>
                </c:pt>
                <c:pt idx="11">
                  <c:v>7000000</c:v>
                </c:pt>
                <c:pt idx="12">
                  <c:v>7700000</c:v>
                </c:pt>
                <c:pt idx="13">
                  <c:v>8100000</c:v>
                </c:pt>
                <c:pt idx="14">
                  <c:v>14000000</c:v>
                </c:pt>
                <c:pt idx="15">
                  <c:v>15000000</c:v>
                </c:pt>
                <c:pt idx="16">
                  <c:v>15000000</c:v>
                </c:pt>
                <c:pt idx="17">
                  <c:v>15000000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79-43E3-81ED-5C75B1C0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550968"/>
        <c:axId val="440551360"/>
      </c:lineChart>
      <c:catAx>
        <c:axId val="44055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0551360"/>
        <c:crosses val="autoZero"/>
        <c:auto val="1"/>
        <c:lblAlgn val="ctr"/>
        <c:lblOffset val="100"/>
        <c:noMultiLvlLbl val="0"/>
      </c:catAx>
      <c:valAx>
        <c:axId val="44055136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550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UNIVERSITY OF NEBRASKA AT KEARNEY </a:t>
            </a:r>
          </a:p>
          <a:p>
            <a:pPr>
              <a:defRPr sz="1800" b="1"/>
            </a:pPr>
            <a:r>
              <a:rPr lang="en-US" sz="2000" b="1" i="0" baseline="0" dirty="0"/>
              <a:t>2017-18 </a:t>
            </a:r>
            <a:r>
              <a:rPr lang="en-US" sz="2000" b="1" i="0" baseline="0" dirty="0" smtClean="0"/>
              <a:t>BUDGET</a:t>
            </a:r>
            <a:endParaRPr lang="en-US" sz="2000" b="1" i="0" baseline="0" dirty="0"/>
          </a:p>
          <a:p>
            <a:pPr>
              <a:defRPr sz="1800" b="1"/>
            </a:pPr>
            <a:endParaRPr lang="en-US" sz="1800" b="1" i="0" baseline="0" dirty="0"/>
          </a:p>
        </c:rich>
      </c:tx>
      <c:layout>
        <c:manualLayout>
          <c:xMode val="edge"/>
          <c:yMode val="edge"/>
          <c:x val="0.32238898168032026"/>
          <c:y val="1.4566176039897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UNIVERSITY OF NEBRASKA AT KEARNEY 2017-18 BUDGET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D-49B1-982F-3599C0FA53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5D-49B1-982F-3599C0FA53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5D-49B1-982F-3599C0FA53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5D-49B1-982F-3599C0FA537F}"/>
              </c:ext>
            </c:extLst>
          </c:dPt>
          <c:dLbls>
            <c:dLbl>
              <c:idx val="0"/>
              <c:layout>
                <c:manualLayout>
                  <c:x val="-0.23737373737373743"/>
                  <c:y val="-0.2437642146485143"/>
                </c:manualLayout>
              </c:layout>
              <c:tx>
                <c:rich>
                  <a:bodyPr/>
                  <a:lstStyle/>
                  <a:p>
                    <a:fld id="{E62ADEFF-26A5-4D2C-8138-0BAA15173E98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 smtClean="0"/>
                      <a:t> </a:t>
                    </a:r>
                  </a:p>
                  <a:p>
                    <a:fld id="{0E73CE3B-1CFB-4A7E-B88B-5C3D56922FB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0000000000001"/>
                      <c:h val="0.11560185185185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5D-49B1-982F-3599C0FA53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E43ACA-048D-4003-9685-0539FFDDAC91}" type="CATEGORYNAME">
                      <a:rPr lang="en-US"/>
                      <a:pPr/>
                      <a:t>[CATEGORY NAME]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DCAB2EE3-687F-44E7-8B99-ED25C794E50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5D-49B1-982F-3599C0FA53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C75C60-CB2D-4818-B7B2-B5FB19C7CBB3}" type="CATEGORYNAME">
                      <a:rPr lang="en-US"/>
                      <a:pPr/>
                      <a:t>[CATEGORY NAME]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9412B1C7-075E-4BC2-B12F-AFB59434E99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5D-49B1-982F-3599C0FA537F}"/>
                </c:ext>
              </c:extLst>
            </c:dLbl>
            <c:dLbl>
              <c:idx val="3"/>
              <c:layout>
                <c:manualLayout>
                  <c:x val="-0.28069341711073992"/>
                  <c:y val="8.2663442308818724E-2"/>
                </c:manualLayout>
              </c:layout>
              <c:tx>
                <c:rich>
                  <a:bodyPr/>
                  <a:lstStyle/>
                  <a:p>
                    <a:fld id="{9B62E6B5-790B-4BA9-8330-A93D4C98F31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</a:t>
                    </a:r>
                  </a:p>
                  <a:p>
                    <a:fld id="{ECB46BEB-EA34-425B-B701-D0DE413F08A7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5D-49B1-982F-3599C0FA5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Chart!$A$5:$A$8</c:f>
              <c:strCache>
                <c:ptCount val="4"/>
                <c:pt idx="0">
                  <c:v>SALARIES/BENEFITS</c:v>
                </c:pt>
                <c:pt idx="1">
                  <c:v>UTILITIES</c:v>
                </c:pt>
                <c:pt idx="2">
                  <c:v>NON-PERSONAL SERVICES</c:v>
                </c:pt>
                <c:pt idx="3">
                  <c:v>BUDGET REDUCTION</c:v>
                </c:pt>
              </c:strCache>
            </c:strRef>
          </c:cat>
          <c:val>
            <c:numRef>
              <c:f>Chart!$B$5:$B$8</c:f>
              <c:numCache>
                <c:formatCode>0%</c:formatCode>
                <c:ptCount val="4"/>
                <c:pt idx="0">
                  <c:v>0.82</c:v>
                </c:pt>
                <c:pt idx="1">
                  <c:v>0.05</c:v>
                </c:pt>
                <c:pt idx="2">
                  <c:v>0.17</c:v>
                </c:pt>
                <c:pt idx="3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5D-49B1-982F-3599C0FA5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GENERAL</c:v>
                </c:pt>
              </c:strCache>
            </c:strRef>
          </c:tx>
          <c:cat>
            <c:strRef>
              <c:f>Graph!$A$8:$A$25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Graph!$B$8:$B$25</c:f>
              <c:numCache>
                <c:formatCode>"$"#,##0_);\("$"#,##0\)</c:formatCode>
                <c:ptCount val="18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  <c:pt idx="17">
                  <c:v>39864093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D4-416A-8195-650C46DD1E90}"/>
            </c:ext>
          </c:extLst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CASH</c:v>
                </c:pt>
              </c:strCache>
            </c:strRef>
          </c:tx>
          <c:cat>
            <c:strRef>
              <c:f>Graph!$A$8:$A$25</c:f>
              <c:strCache>
                <c:ptCount val="18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FY18</c:v>
                </c:pt>
              </c:strCache>
            </c:strRef>
          </c:cat>
          <c:val>
            <c:numRef>
              <c:f>Graph!$C$8:$C$25</c:f>
              <c:numCache>
                <c:formatCode>"$"#,##0_);\("$"#,##0\)</c:formatCode>
                <c:ptCount val="18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  <c:pt idx="17">
                  <c:v>29550646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D4-416A-8195-650C46DD1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552144"/>
        <c:axId val="440552536"/>
      </c:lineChart>
      <c:catAx>
        <c:axId val="44055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0552536"/>
        <c:crosses val="autoZero"/>
        <c:auto val="1"/>
        <c:lblAlgn val="ctr"/>
        <c:lblOffset val="100"/>
        <c:noMultiLvlLbl val="0"/>
      </c:catAx>
      <c:valAx>
        <c:axId val="440552536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crossAx val="440552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0.61159</cdr:x>
      <cdr:y>0.36061</cdr:y>
    </cdr:from>
    <cdr:to>
      <cdr:x>0.67644</cdr:x>
      <cdr:y>0.43767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429250" y="2168525"/>
          <a:ext cx="575693" cy="4633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0.31974</cdr:x>
      <cdr:y>0.2339</cdr:y>
    </cdr:from>
    <cdr:to>
      <cdr:x>0.34828</cdr:x>
      <cdr:y>0.30921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2838450" y="1406525"/>
          <a:ext cx="253358" cy="4528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0.12232</cdr:x>
      <cdr:y>0.36061</cdr:y>
    </cdr:from>
    <cdr:to>
      <cdr:x>0.20274</cdr:x>
      <cdr:y>0.47094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085850" y="2168525"/>
          <a:ext cx="713913" cy="6634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0.19957</cdr:x>
      <cdr:y>0.79145</cdr:y>
    </cdr:from>
    <cdr:to>
      <cdr:x>0.26961</cdr:x>
      <cdr:y>0.87902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771650" y="4759325"/>
          <a:ext cx="621766" cy="5265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0.63734</cdr:x>
      <cdr:y>0.79145</cdr:y>
    </cdr:from>
    <cdr:to>
      <cdr:x>0.6996</cdr:x>
      <cdr:y>0.84399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5657850" y="4759325"/>
          <a:ext cx="552701" cy="3159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0.04723</cdr:x>
      <cdr:y>0.15745</cdr:y>
    </cdr:from>
    <cdr:to>
      <cdr:x>0.17132</cdr:x>
      <cdr:y>0.39866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980" y="596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r">
              <a:defRPr sz="1200"/>
            </a:lvl1pPr>
          </a:lstStyle>
          <a:p>
            <a:fld id="{F1729C7B-4BCD-4D42-8584-AA79F935A9A9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6" rIns="93269" bIns="466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9" tIns="46636" rIns="93269" bIns="46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r">
              <a:defRPr sz="1200"/>
            </a:lvl1pPr>
          </a:lstStyle>
          <a:p>
            <a:fld id="{E5BD20BD-3234-4257-806D-6D65BAC99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7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5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Fund:   State Appropriation from</a:t>
            </a:r>
            <a:r>
              <a:rPr lang="en-US" baseline="0" dirty="0" smtClean="0"/>
              <a:t> Tax $’s         $34,097,172</a:t>
            </a:r>
          </a:p>
          <a:p>
            <a:r>
              <a:rPr lang="en-US" baseline="0" dirty="0" smtClean="0"/>
              <a:t>Cash Fund:   	    Tuition Gross	  $32,042,401</a:t>
            </a:r>
          </a:p>
          <a:p>
            <a:r>
              <a:rPr lang="en-US" baseline="0" dirty="0" smtClean="0"/>
              <a:t>	     Remissions	&lt;$6,100,520&gt;</a:t>
            </a:r>
          </a:p>
          <a:p>
            <a:r>
              <a:rPr lang="en-US" baseline="0" dirty="0" smtClean="0"/>
              <a:t>	     Refunds/Uncollectibles	&lt;$1,231,367&gt;</a:t>
            </a:r>
          </a:p>
          <a:p>
            <a:r>
              <a:rPr lang="en-US" baseline="0" dirty="0" smtClean="0"/>
              <a:t>	     Student Fees	   $  249,560</a:t>
            </a:r>
          </a:p>
          <a:p>
            <a:r>
              <a:rPr lang="en-US" baseline="0" dirty="0" smtClean="0"/>
              <a:t>	     Other Cash	   $  709,000</a:t>
            </a:r>
          </a:p>
          <a:p>
            <a:r>
              <a:rPr lang="en-US" baseline="0" dirty="0" smtClean="0"/>
              <a:t>	    U-Wide Debt Svc          &lt;$1,131,134&gt;</a:t>
            </a:r>
          </a:p>
          <a:p>
            <a:r>
              <a:rPr lang="en-US" baseline="0" dirty="0" smtClean="0"/>
              <a:t>             TOTAL CASH			 $24,537,940</a:t>
            </a:r>
          </a:p>
          <a:p>
            <a:r>
              <a:rPr lang="en-US" baseline="0" dirty="0" smtClean="0"/>
              <a:t>TOTAL UNRESTRICTED BUDGET			$58,635,112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6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5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Room:</a:t>
            </a:r>
            <a:r>
              <a:rPr lang="en-US" baseline="0" dirty="0" smtClean="0"/>
              <a:t>  Double</a:t>
            </a:r>
          </a:p>
          <a:p>
            <a:r>
              <a:rPr lang="en-US" baseline="0" dirty="0" smtClean="0"/>
              <a:t>Board:  FY11   21 meal  7-day  +80 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DD3B-14AC-4105-B97F-23373852969D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8C3-C5B3-4DD8-A326-6DC2AB78EA0D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6272-26A4-4740-A5CE-6760792A5987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BB0-7290-49CD-98D9-4F318A2571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8CBF-C4D1-4599-81BA-6B7CAF1F3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989-817E-4E92-A39D-42DD0B85B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7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BE2A-2B23-4A49-B9F9-C7FBE7AF5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D5B-B77E-4849-B4E3-1B2C9A965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376-923C-40CB-99E0-B633B1FF1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D337-10CF-4F2B-A23C-C216972C8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FE3-6A90-4E39-BC25-D50A9882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C5F0-8630-4ABA-816D-9F09FFE17FD1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B9B-F410-423A-A24B-5B45A8713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9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26C1-958C-48F1-BA40-E216B75A0D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FD36-C7E7-4758-95EE-C4CAC1501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FF-2C45-4DD2-8C00-C899879D4771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1B64-BC4B-4AEB-A188-3460B556D049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18C9-1897-4310-99F4-9A9EDEF3C1D8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F47D-859A-4B24-837D-EBF883061F3F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37A-B04C-456E-9628-4979C57ECC76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FA03-FC5B-4CF7-A3BC-5DB535BC6EAD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6618-B4A8-4957-8554-A4FD849AB3A1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0645-2264-4A08-99AA-BD879FDAAE59}" type="datetime1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7301-3D55-4913-8BC1-83EAB2385E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7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F20F2"/>
                </a:solidFill>
              </a:rPr>
              <a:t>UNIVERSITY OF NEBRASKA AT KEARNEY</a:t>
            </a:r>
            <a:endParaRPr lang="en-US" sz="2800" b="1" dirty="0">
              <a:solidFill>
                <a:srgbClr val="2F20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Helvetica" pitchFamily="34" charset="0"/>
              </a:rPr>
              <a:t>BUDGET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2017-18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Jon C. Watts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Vice Chancellor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Business and Finance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September 2017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sz="2200" dirty="0" smtClean="0"/>
              <a:t>(State &amp; University Generated – </a:t>
            </a:r>
            <a:r>
              <a:rPr lang="en-US" sz="2200" b="1" dirty="0" smtClean="0"/>
              <a:t>Unrestricted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General Fund: </a:t>
            </a:r>
          </a:p>
          <a:p>
            <a:pPr lvl="1"/>
            <a:r>
              <a:rPr lang="en-US" dirty="0" smtClean="0"/>
              <a:t>State Appropriation of Tax $’s	  $39,864,093</a:t>
            </a:r>
          </a:p>
          <a:p>
            <a:r>
              <a:rPr lang="en-US" b="1" dirty="0" smtClean="0"/>
              <a:t>Cash Funds: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Gross Tuition		 $38,649,178</a:t>
            </a:r>
          </a:p>
          <a:p>
            <a:pPr lvl="1"/>
            <a:r>
              <a:rPr lang="en-US" dirty="0" smtClean="0"/>
              <a:t>Remissions		($ 7,965,369)</a:t>
            </a:r>
          </a:p>
          <a:p>
            <a:pPr lvl="1"/>
            <a:r>
              <a:rPr lang="en-US" dirty="0" smtClean="0"/>
              <a:t>Refunds/Uncollect	($ 1,079,029)</a:t>
            </a:r>
          </a:p>
          <a:p>
            <a:pPr lvl="1"/>
            <a:r>
              <a:rPr lang="en-US" dirty="0" smtClean="0"/>
              <a:t>Student Fees		 $     247,000</a:t>
            </a:r>
          </a:p>
          <a:p>
            <a:pPr lvl="1"/>
            <a:r>
              <a:rPr lang="en-US" dirty="0" smtClean="0"/>
              <a:t>Misc Other Cash	 $     690,000</a:t>
            </a:r>
          </a:p>
          <a:p>
            <a:pPr lvl="1"/>
            <a:r>
              <a:rPr lang="en-US" dirty="0" smtClean="0"/>
              <a:t>U-Wide Debt Svc	</a:t>
            </a:r>
            <a:r>
              <a:rPr lang="en-US" u="sng" dirty="0" smtClean="0"/>
              <a:t>($ 1,131,134)</a:t>
            </a:r>
            <a:r>
              <a:rPr lang="en-US" dirty="0" smtClean="0"/>
              <a:t>	  </a:t>
            </a:r>
            <a:r>
              <a:rPr lang="en-US" u="sng" dirty="0" smtClean="0"/>
              <a:t>$29,410,646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TOTAL					  $69,274,739</a:t>
            </a: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99777"/>
              </p:ext>
            </p:extLst>
          </p:nvPr>
        </p:nvGraphicFramePr>
        <p:xfrm>
          <a:off x="1371600" y="485775"/>
          <a:ext cx="64008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Worksheet" r:id="rId3" imgW="6400800" imgH="5886501" progId="Excel.Sheet.12">
                  <p:embed/>
                </p:oleObj>
              </mc:Choice>
              <mc:Fallback>
                <p:oleObj name="Worksheet" r:id="rId3" imgW="6400800" imgH="58865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85775"/>
                        <a:ext cx="6400800" cy="588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81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3139"/>
              </p:ext>
            </p:extLst>
          </p:nvPr>
        </p:nvGraphicFramePr>
        <p:xfrm>
          <a:off x="457200" y="304800"/>
          <a:ext cx="8382000" cy="605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57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UNIVERSITY OF NEBRASKA AT KEARNEY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 Aided Budget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206969"/>
              </p:ext>
            </p:extLst>
          </p:nvPr>
        </p:nvGraphicFramePr>
        <p:xfrm>
          <a:off x="457198" y="1600204"/>
          <a:ext cx="8229604" cy="4190989"/>
        </p:xfrm>
        <a:graphic>
          <a:graphicData uri="http://schemas.openxmlformats.org/drawingml/2006/table">
            <a:tbl>
              <a:tblPr/>
              <a:tblGrid>
                <a:gridCol w="86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4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64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8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08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83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2001-02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2002-03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2003-04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2004-05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2005-06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2006-07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2007-08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2008-09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Revenue Budget: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General Fund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31,676,315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73.2%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31,583,598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70.8%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29,938,302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67.3%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29,489,468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63.5%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30,753,739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63.5%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32,705,096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63.4%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33,849,888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62.6%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34,919,679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62.6%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Cash Fund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11,573,457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26.8%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13,030,397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29.2%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14,577,432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32.7%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16,959,287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36.5%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17,672,788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36.5%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18,855,172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36.6%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20,257,670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37.4%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20,903,706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37.4%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    GRAND TOTAL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43,249,772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44,613,995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44,515,734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46,448,755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48,426,527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51,560,268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54,107,558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55,823,385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7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7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7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700" b="1" i="1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700" b="1" i="1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2009-10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2010-11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2011-12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2012-13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2013-14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2014-15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2015-16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2016-17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Revenue Budget: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General Fund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35,292,044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61.9%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34,097,172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58.2%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34,260,675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56.1%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34,867,838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54.9%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36,393,192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55.4%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37,825,894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56.4%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39,431,069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57.3%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40,499,221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58.5%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Cash Fund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21,729,346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38.1%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24,537,940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41.8%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26,758,143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43.9%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28,687,364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45.1%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29,337,439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44.6%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29,251,636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43.6%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29,372,534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42.7%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28,679,965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41.5%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    GRAND TOTAL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57,021,390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58,635,112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61,018,818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63,555,202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65,730,631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67,077,530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68,803,603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69,179,186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2017-18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25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Revenue Budget: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General Fund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39,864,093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57.4%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0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  Cash Fund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29,550,646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effectLst/>
                          <a:latin typeface="Arial" panose="020B0604020202020204" pitchFamily="34" charset="0"/>
                        </a:rPr>
                        <a:t>42.6%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    GRAND TOTAL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69,414,739 </a:t>
                      </a: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919" marR="3919" marT="39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9" marR="3919" marT="39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2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 AIDED BUDGET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FY 2017-18</a:t>
            </a:r>
            <a:br>
              <a:rPr lang="en-US" sz="2400" dirty="0" smtClean="0"/>
            </a:br>
            <a:r>
              <a:rPr lang="en-US" sz="2000" dirty="0" smtClean="0"/>
              <a:t>University of Nebraska at Kearney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311838"/>
              </p:ext>
            </p:extLst>
          </p:nvPr>
        </p:nvGraphicFramePr>
        <p:xfrm>
          <a:off x="762000" y="16764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5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42228"/>
              </p:ext>
            </p:extLst>
          </p:nvPr>
        </p:nvGraphicFramePr>
        <p:xfrm>
          <a:off x="381000" y="331419"/>
          <a:ext cx="8229600" cy="622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Worksheet" r:id="rId4" imgW="10464714" imgH="10375891" progId="Excel.Sheet.12">
                  <p:embed/>
                </p:oleObj>
              </mc:Choice>
              <mc:Fallback>
                <p:oleObj name="Worksheet" r:id="rId4" imgW="10464714" imgH="103758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31419"/>
                        <a:ext cx="8229600" cy="6221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7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751816"/>
              </p:ext>
            </p:extLst>
          </p:nvPr>
        </p:nvGraphicFramePr>
        <p:xfrm>
          <a:off x="762000" y="378675"/>
          <a:ext cx="7696200" cy="609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Worksheet" r:id="rId3" imgW="9975929" imgH="9740857" progId="Excel.Sheet.12">
                  <p:embed/>
                </p:oleObj>
              </mc:Choice>
              <mc:Fallback>
                <p:oleObj name="Worksheet" r:id="rId3" imgW="9975929" imgH="9740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78675"/>
                        <a:ext cx="7696200" cy="609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1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21038"/>
              </p:ext>
            </p:extLst>
          </p:nvPr>
        </p:nvGraphicFramePr>
        <p:xfrm>
          <a:off x="762000" y="380997"/>
          <a:ext cx="7696201" cy="5814369"/>
        </p:xfrm>
        <a:graphic>
          <a:graphicData uri="http://schemas.openxmlformats.org/drawingml/2006/table">
            <a:tbl>
              <a:tblPr/>
              <a:tblGrid>
                <a:gridCol w="1047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1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Current Year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Personnel/Non-Personnel Percentages FY18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37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&amp; Student Affairs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58.33%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Learning -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Alloc's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&amp; Finance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Chancellor's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Enhancement/Priorities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Costs Research Incentive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Reduction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Diamond 3"/>
          <p:cNvSpPr/>
          <p:nvPr/>
        </p:nvSpPr>
        <p:spPr>
          <a:xfrm>
            <a:off x="1524000" y="1676400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5" name="Diamond 4"/>
          <p:cNvSpPr/>
          <p:nvPr/>
        </p:nvSpPr>
        <p:spPr>
          <a:xfrm>
            <a:off x="1524000" y="2743200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Diamond 5"/>
          <p:cNvSpPr/>
          <p:nvPr/>
        </p:nvSpPr>
        <p:spPr>
          <a:xfrm>
            <a:off x="1524000" y="3367881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Diamond 6"/>
          <p:cNvSpPr/>
          <p:nvPr/>
        </p:nvSpPr>
        <p:spPr>
          <a:xfrm>
            <a:off x="1524000" y="3859212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Diamond 7"/>
          <p:cNvSpPr/>
          <p:nvPr/>
        </p:nvSpPr>
        <p:spPr>
          <a:xfrm>
            <a:off x="1524000" y="4367407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Diamond 8"/>
          <p:cNvSpPr/>
          <p:nvPr/>
        </p:nvSpPr>
        <p:spPr>
          <a:xfrm>
            <a:off x="1524000" y="5434207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9"/>
          <p:cNvSpPr/>
          <p:nvPr/>
        </p:nvSpPr>
        <p:spPr>
          <a:xfrm flipV="1">
            <a:off x="2495341" y="2286000"/>
            <a:ext cx="46037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1" name="Diamond 10"/>
          <p:cNvSpPr/>
          <p:nvPr/>
        </p:nvSpPr>
        <p:spPr>
          <a:xfrm>
            <a:off x="1524000" y="4875602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1070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96576"/>
              </p:ext>
            </p:extLst>
          </p:nvPr>
        </p:nvGraphicFramePr>
        <p:xfrm>
          <a:off x="381002" y="228596"/>
          <a:ext cx="7899399" cy="6248405"/>
        </p:xfrm>
        <a:graphic>
          <a:graphicData uri="http://schemas.openxmlformats.org/drawingml/2006/table">
            <a:tbl>
              <a:tblPr/>
              <a:tblGrid>
                <a:gridCol w="6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435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Current Year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5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Personnel/Non-Personnel Base Budget FY18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5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&amp; Student Affairs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$40,409,867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6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Learning -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Alloc's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2,000,000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&amp; Finance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9,777,424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2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Chancellor's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3,468,123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Enhancement/Priorities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883,973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14,770,599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Costs Research Incentive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55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Reduction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(2,055,247)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$69,274,739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Diamond 3"/>
          <p:cNvSpPr/>
          <p:nvPr/>
        </p:nvSpPr>
        <p:spPr>
          <a:xfrm>
            <a:off x="838200" y="1981200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5" name="Diamond 4"/>
          <p:cNvSpPr/>
          <p:nvPr/>
        </p:nvSpPr>
        <p:spPr>
          <a:xfrm>
            <a:off x="838200" y="2819400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Diamond 5"/>
          <p:cNvSpPr/>
          <p:nvPr/>
        </p:nvSpPr>
        <p:spPr>
          <a:xfrm>
            <a:off x="838200" y="3471879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Diamond 6"/>
          <p:cNvSpPr/>
          <p:nvPr/>
        </p:nvSpPr>
        <p:spPr>
          <a:xfrm>
            <a:off x="838200" y="3952242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Diamond 7"/>
          <p:cNvSpPr/>
          <p:nvPr/>
        </p:nvSpPr>
        <p:spPr>
          <a:xfrm>
            <a:off x="843651" y="4563179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Diamond 8"/>
          <p:cNvSpPr/>
          <p:nvPr/>
        </p:nvSpPr>
        <p:spPr>
          <a:xfrm>
            <a:off x="838200" y="5654479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9"/>
          <p:cNvSpPr/>
          <p:nvPr/>
        </p:nvSpPr>
        <p:spPr>
          <a:xfrm flipV="1">
            <a:off x="1905000" y="2438400"/>
            <a:ext cx="46037" cy="606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1" name="Diamond 10"/>
          <p:cNvSpPr/>
          <p:nvPr/>
        </p:nvSpPr>
        <p:spPr>
          <a:xfrm>
            <a:off x="838200" y="5086260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8188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99090"/>
              </p:ext>
            </p:extLst>
          </p:nvPr>
        </p:nvGraphicFramePr>
        <p:xfrm>
          <a:off x="152398" y="685798"/>
          <a:ext cx="8991604" cy="4634487"/>
        </p:xfrm>
        <a:graphic>
          <a:graphicData uri="http://schemas.openxmlformats.org/drawingml/2006/table">
            <a:tbl>
              <a:tblPr/>
              <a:tblGrid>
                <a:gridCol w="40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07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22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07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422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307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422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307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11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484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4900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NEBRASKA AT KEARNEY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25">
                <a:tc>
                  <a:txBody>
                    <a:bodyPr/>
                    <a:lstStyle/>
                    <a:p>
                      <a:pPr algn="ctr" fontAlgn="b"/>
                      <a:endParaRPr lang="en-US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21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EDUCATION BUDGET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2010-11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2011-12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2012-13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2013-14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2958" marR="2958" marT="2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Income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$ 6,030,498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$ 8,066,343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$ 9,426,570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$ 10,032,916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$ 11,402,280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$ 12,602,165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$ 13,562,086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$ 15,556,197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1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$ 5,368,767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$ 6,414,180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$ 8,100,628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8,804,777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$ 10,189,941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$ 11,200,143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$ 12,317,089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$ 14,011,917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121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93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Allocated to Depts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799,100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$ 1,195,000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$ 1,500,000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1,755,000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1,930,000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1,930,000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1,930,000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2,000,000 </a:t>
                      </a:r>
                    </a:p>
                  </a:txBody>
                  <a:tcPr marL="2958" marR="2958" marT="2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1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GENERAL FUND</a:t>
            </a:r>
          </a:p>
          <a:p>
            <a:pPr lvl="1"/>
            <a:r>
              <a:rPr lang="en-US" dirty="0" smtClean="0"/>
              <a:t>State tax revenue allocated to the University.</a:t>
            </a:r>
          </a:p>
          <a:p>
            <a:r>
              <a:rPr lang="en-US" dirty="0" smtClean="0"/>
              <a:t>CASH FUNDS</a:t>
            </a:r>
          </a:p>
          <a:p>
            <a:pPr lvl="1"/>
            <a:r>
              <a:rPr lang="en-US" dirty="0" smtClean="0"/>
              <a:t>Derived from tuition, fees, investment income, and other miscellaneous income.</a:t>
            </a:r>
          </a:p>
          <a:p>
            <a:r>
              <a:rPr lang="en-US" dirty="0" smtClean="0"/>
              <a:t>FEDERAL FUNDS</a:t>
            </a:r>
          </a:p>
          <a:p>
            <a:pPr lvl="1"/>
            <a:r>
              <a:rPr lang="en-US" dirty="0" smtClean="0"/>
              <a:t>Provided by federal agencies for research, grants and contracts, and student aid programs.</a:t>
            </a:r>
          </a:p>
          <a:p>
            <a:r>
              <a:rPr lang="en-US" dirty="0" smtClean="0"/>
              <a:t>REVOLVING FUNDS</a:t>
            </a:r>
          </a:p>
          <a:p>
            <a:pPr lvl="1"/>
            <a:r>
              <a:rPr lang="en-US" dirty="0" smtClean="0"/>
              <a:t>Self-generated from departmental sales, charges for housing, food services, etc.</a:t>
            </a:r>
          </a:p>
          <a:p>
            <a:r>
              <a:rPr lang="en-US" dirty="0" smtClean="0"/>
              <a:t>TRUST FUNDS</a:t>
            </a:r>
          </a:p>
          <a:p>
            <a:pPr lvl="1"/>
            <a:r>
              <a:rPr lang="en-US" dirty="0" smtClean="0"/>
              <a:t>State and private gifts, grants, and contracts, non-federal student aid programs,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REDUCTION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2001-02  Special Session 			($   288,246) </a:t>
            </a:r>
            <a:r>
              <a:rPr lang="en-US" sz="2000" dirty="0" smtClean="0"/>
              <a:t>(FY02)</a:t>
            </a:r>
          </a:p>
          <a:p>
            <a:r>
              <a:rPr lang="en-US" dirty="0" smtClean="0"/>
              <a:t>2001-02  Special Session			($   592,303)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2001-02  April				($   536,116)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2002-03  July 1				($1,208,572)</a:t>
            </a:r>
          </a:p>
          <a:p>
            <a:r>
              <a:rPr lang="en-US" dirty="0" smtClean="0"/>
              <a:t>2003-04  July 1				($1,675,828)</a:t>
            </a:r>
          </a:p>
          <a:p>
            <a:r>
              <a:rPr lang="en-US" dirty="0" smtClean="0"/>
              <a:t>2004-05  July 1				($      86,335)</a:t>
            </a:r>
          </a:p>
          <a:p>
            <a:r>
              <a:rPr lang="en-US" dirty="0" smtClean="0"/>
              <a:t>2005-06  July 1				($    531,021)</a:t>
            </a:r>
          </a:p>
          <a:p>
            <a:r>
              <a:rPr lang="en-US" dirty="0" smtClean="0"/>
              <a:t>2006-07  July 1				 $                 0</a:t>
            </a:r>
          </a:p>
          <a:p>
            <a:r>
              <a:rPr lang="en-US" dirty="0" smtClean="0"/>
              <a:t>2007-08  July 1				($    243,893)</a:t>
            </a:r>
          </a:p>
          <a:p>
            <a:r>
              <a:rPr lang="en-US" dirty="0" smtClean="0"/>
              <a:t>2008-09  July 1				($    385,401)</a:t>
            </a:r>
          </a:p>
          <a:p>
            <a:r>
              <a:rPr lang="en-US" dirty="0" smtClean="0"/>
              <a:t>2009-10  July 1				($    794,059)</a:t>
            </a:r>
          </a:p>
          <a:p>
            <a:r>
              <a:rPr lang="en-US" dirty="0" smtClean="0"/>
              <a:t>2009-10  Special Session			($    342,763)</a:t>
            </a:r>
          </a:p>
          <a:p>
            <a:r>
              <a:rPr lang="en-US" dirty="0" smtClean="0"/>
              <a:t>2010-11  July 1				($1,086,478)</a:t>
            </a:r>
          </a:p>
          <a:p>
            <a:r>
              <a:rPr lang="en-US" dirty="0" smtClean="0"/>
              <a:t>2011-12  July 1				($   368,430)</a:t>
            </a:r>
          </a:p>
          <a:p>
            <a:r>
              <a:rPr lang="en-US" dirty="0" smtClean="0"/>
              <a:t>2012-13 July 1				$                 0</a:t>
            </a:r>
          </a:p>
          <a:p>
            <a:r>
              <a:rPr lang="en-US" dirty="0" smtClean="0"/>
              <a:t>2013-14 July 1				$                 0</a:t>
            </a:r>
          </a:p>
          <a:p>
            <a:r>
              <a:rPr lang="en-US" dirty="0" smtClean="0"/>
              <a:t>2014-15 July 1				$                 0</a:t>
            </a:r>
          </a:p>
          <a:p>
            <a:r>
              <a:rPr lang="en-US" dirty="0" smtClean="0"/>
              <a:t>2015-16 July 1				($   176,764)</a:t>
            </a:r>
          </a:p>
          <a:p>
            <a:r>
              <a:rPr lang="en-US" dirty="0" smtClean="0"/>
              <a:t>2015-16 Enrollment/Revenue Decline-</a:t>
            </a:r>
            <a:r>
              <a:rPr lang="en-US" dirty="0" err="1" smtClean="0"/>
              <a:t>Add’l</a:t>
            </a:r>
            <a:r>
              <a:rPr lang="en-US" dirty="0" smtClean="0"/>
              <a:t> Reduction	($   988,880) </a:t>
            </a:r>
          </a:p>
          <a:p>
            <a:r>
              <a:rPr lang="en-US" dirty="0" smtClean="0"/>
              <a:t>2016-17 July 1				($   241,253)</a:t>
            </a:r>
          </a:p>
          <a:p>
            <a:r>
              <a:rPr lang="en-US" u="sng" dirty="0" smtClean="0"/>
              <a:t>2017-18 July </a:t>
            </a:r>
            <a:r>
              <a:rPr lang="en-US" u="sng" dirty="0"/>
              <a:t>1</a:t>
            </a:r>
            <a:r>
              <a:rPr lang="en-US" u="sng" dirty="0" smtClean="0"/>
              <a:t>			___________($2,055,247)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b="1" dirty="0" smtClean="0"/>
              <a:t>TOTAL			</a:t>
            </a:r>
            <a:r>
              <a:rPr lang="en-US" b="1" dirty="0"/>
              <a:t> </a:t>
            </a:r>
            <a:r>
              <a:rPr lang="en-US" b="1" dirty="0" smtClean="0"/>
              <a:t>                     </a:t>
            </a:r>
            <a:r>
              <a:rPr lang="en-US" sz="3200" b="1" dirty="0" smtClean="0"/>
              <a:t>($11,601,589)</a:t>
            </a:r>
          </a:p>
          <a:p>
            <a:pPr marL="457200" lvl="1" indent="0">
              <a:buNone/>
            </a:pP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TUITION INCREASE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3152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>
              <a:buNone/>
            </a:pPr>
            <a:r>
              <a:rPr lang="en-US" u="sng" dirty="0" smtClean="0"/>
              <a:t>				Tuition</a:t>
            </a:r>
          </a:p>
          <a:p>
            <a:r>
              <a:rPr lang="en-US" dirty="0" smtClean="0"/>
              <a:t>2001-02		10.0%		</a:t>
            </a:r>
          </a:p>
          <a:p>
            <a:r>
              <a:rPr lang="en-US" dirty="0" smtClean="0"/>
              <a:t>2002-03		10.0%		</a:t>
            </a:r>
          </a:p>
          <a:p>
            <a:r>
              <a:rPr lang="en-US" dirty="0" smtClean="0"/>
              <a:t>2003-04		14.9%		</a:t>
            </a:r>
          </a:p>
          <a:p>
            <a:r>
              <a:rPr lang="en-US" dirty="0" smtClean="0"/>
              <a:t>2004-05		12.0%		</a:t>
            </a:r>
          </a:p>
          <a:p>
            <a:r>
              <a:rPr lang="en-US" dirty="0" smtClean="0"/>
              <a:t>2005-06		  4.9%		</a:t>
            </a:r>
          </a:p>
          <a:p>
            <a:r>
              <a:rPr lang="en-US" dirty="0" smtClean="0"/>
              <a:t>2006-07		  5.9%		</a:t>
            </a:r>
          </a:p>
          <a:p>
            <a:r>
              <a:rPr lang="en-US" dirty="0" smtClean="0"/>
              <a:t>2007-08		  6.0%		</a:t>
            </a:r>
          </a:p>
          <a:p>
            <a:r>
              <a:rPr lang="en-US" dirty="0" smtClean="0"/>
              <a:t>2008-09		  6.0%		</a:t>
            </a:r>
          </a:p>
          <a:p>
            <a:r>
              <a:rPr lang="en-US" dirty="0" smtClean="0"/>
              <a:t>2009-10		  4.0%		</a:t>
            </a:r>
            <a:endParaRPr lang="en-US" sz="1600" dirty="0"/>
          </a:p>
          <a:p>
            <a:r>
              <a:rPr lang="en-US" dirty="0" smtClean="0"/>
              <a:t>2010-11		  6.0%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2011-12		  5.0%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2012-13		  3.75%</a:t>
            </a:r>
          </a:p>
          <a:p>
            <a:r>
              <a:rPr lang="en-US" dirty="0" smtClean="0"/>
              <a:t>2013-14		  0.00% Res;  3% </a:t>
            </a:r>
            <a:r>
              <a:rPr lang="en-US" dirty="0" err="1" smtClean="0"/>
              <a:t>NonRes</a:t>
            </a:r>
            <a:endParaRPr lang="en-US" dirty="0" smtClean="0"/>
          </a:p>
          <a:p>
            <a:r>
              <a:rPr lang="en-US" dirty="0" smtClean="0"/>
              <a:t>2014-15		</a:t>
            </a:r>
            <a:r>
              <a:rPr lang="en-US" dirty="0"/>
              <a:t> </a:t>
            </a:r>
            <a:r>
              <a:rPr lang="en-US" dirty="0" smtClean="0"/>
              <a:t> 0.00</a:t>
            </a:r>
            <a:r>
              <a:rPr lang="en-US" dirty="0"/>
              <a:t>% Res;  3% </a:t>
            </a:r>
            <a:r>
              <a:rPr lang="en-US" dirty="0" err="1"/>
              <a:t>NonRes</a:t>
            </a:r>
            <a:endParaRPr lang="en-US" dirty="0" smtClean="0"/>
          </a:p>
          <a:p>
            <a:r>
              <a:rPr lang="en-US" dirty="0" smtClean="0"/>
              <a:t>2015-16		</a:t>
            </a:r>
            <a:r>
              <a:rPr lang="en-US" dirty="0"/>
              <a:t> </a:t>
            </a:r>
            <a:r>
              <a:rPr lang="en-US" dirty="0" smtClean="0"/>
              <a:t> 1.75% </a:t>
            </a:r>
          </a:p>
          <a:p>
            <a:r>
              <a:rPr lang="en-US" dirty="0" smtClean="0"/>
              <a:t>2016-17		  2.50%</a:t>
            </a:r>
          </a:p>
          <a:p>
            <a:r>
              <a:rPr lang="en-US" b="1" dirty="0" smtClean="0"/>
              <a:t>2017-18</a:t>
            </a:r>
            <a:r>
              <a:rPr lang="en-US" dirty="0" smtClean="0"/>
              <a:t>		</a:t>
            </a:r>
            <a:r>
              <a:rPr lang="en-US" b="1" dirty="0" smtClean="0"/>
              <a:t>  5.40%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REVENUE BOND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(Designated/Restricted)</a:t>
            </a:r>
            <a:br>
              <a:rPr lang="en-US" sz="2200" dirty="0" smtClean="0"/>
            </a:br>
            <a:r>
              <a:rPr lang="en-US" sz="2200" dirty="0" smtClean="0"/>
              <a:t>2017-18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Dormitory Rental			  $8,020,000</a:t>
            </a:r>
          </a:p>
          <a:p>
            <a:r>
              <a:rPr lang="en-US" sz="2000" dirty="0" smtClean="0"/>
              <a:t>Food Service				  $7,240,000</a:t>
            </a:r>
          </a:p>
          <a:p>
            <a:r>
              <a:rPr lang="en-US" sz="2000" dirty="0" smtClean="0"/>
              <a:t>Facility Fee				  $   670,000</a:t>
            </a:r>
          </a:p>
          <a:p>
            <a:r>
              <a:rPr lang="en-US" sz="2000" dirty="0" smtClean="0"/>
              <a:t>Union Expansion			  $   436,000</a:t>
            </a:r>
          </a:p>
          <a:p>
            <a:r>
              <a:rPr lang="en-US" sz="2000" dirty="0" smtClean="0"/>
              <a:t>Bookstore Commission			  $   160,000</a:t>
            </a:r>
          </a:p>
          <a:p>
            <a:r>
              <a:rPr lang="en-US" sz="2000" dirty="0" smtClean="0"/>
              <a:t>University Heights Apts			  $               0</a:t>
            </a:r>
          </a:p>
          <a:p>
            <a:r>
              <a:rPr lang="en-US" sz="2000" dirty="0" smtClean="0"/>
              <a:t>Misc Income				  $1,173,000</a:t>
            </a:r>
          </a:p>
          <a:p>
            <a:r>
              <a:rPr lang="en-US" sz="2000" dirty="0" smtClean="0"/>
              <a:t>Interest Income			  </a:t>
            </a:r>
            <a:r>
              <a:rPr lang="en-US" sz="2000" u="sng" dirty="0" smtClean="0"/>
              <a:t>$   150,000</a:t>
            </a:r>
          </a:p>
          <a:p>
            <a:pPr lvl="1"/>
            <a:r>
              <a:rPr lang="en-US" sz="1600" dirty="0" smtClean="0"/>
              <a:t>TOTAL  INCOME			  $  17,849,000  </a:t>
            </a:r>
          </a:p>
          <a:p>
            <a:pPr lvl="1">
              <a:buNone/>
            </a:pPr>
            <a:endParaRPr lang="en-US" sz="1600" b="1" dirty="0"/>
          </a:p>
          <a:p>
            <a:pPr lvl="1">
              <a:buNone/>
            </a:pPr>
            <a:r>
              <a:rPr lang="en-US" sz="2600" b="1" dirty="0" smtClean="0">
                <a:solidFill>
                  <a:srgbClr val="2F20F2"/>
                </a:solidFill>
              </a:rPr>
              <a:t>LESS OPERATION &amp; MAINTENANCE	($9,589,000)</a:t>
            </a:r>
          </a:p>
          <a:p>
            <a:pPr lvl="1">
              <a:buNone/>
            </a:pPr>
            <a:r>
              <a:rPr lang="en-US" sz="2000" dirty="0" smtClean="0"/>
              <a:t>LESS FOOD COSTS			</a:t>
            </a:r>
            <a:r>
              <a:rPr lang="en-US" sz="2000" u="sng" dirty="0" smtClean="0"/>
              <a:t>($4,969,000)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Available for Debt Service		 $3,291,000</a:t>
            </a:r>
          </a:p>
          <a:p>
            <a:pPr lvl="1">
              <a:buNone/>
            </a:pPr>
            <a:r>
              <a:rPr lang="en-US" sz="2000" dirty="0" smtClean="0"/>
              <a:t>	Bond Interest Committed		 $1,834,213</a:t>
            </a:r>
            <a:r>
              <a:rPr lang="en-US" sz="2000" b="1" dirty="0" smtClean="0"/>
              <a:t>	</a:t>
            </a:r>
            <a:r>
              <a:rPr lang="en-US" sz="2000" b="1" dirty="0"/>
              <a:t>	</a:t>
            </a:r>
            <a:r>
              <a:rPr lang="en-US" sz="2000" b="1" dirty="0" smtClean="0"/>
              <a:t>	</a:t>
            </a:r>
          </a:p>
          <a:p>
            <a:pPr lvl="1">
              <a:buNone/>
            </a:pPr>
            <a:r>
              <a:rPr lang="en-US" sz="2000" b="1" dirty="0" smtClean="0"/>
              <a:t>	Debt Service Charge		             1.79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20668"/>
              </p:ext>
            </p:extLst>
          </p:nvPr>
        </p:nvGraphicFramePr>
        <p:xfrm>
          <a:off x="457200" y="228600"/>
          <a:ext cx="8305800" cy="617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Worksheet" r:id="rId3" imgW="7753279" imgH="5302284" progId="Excel.Sheet.12">
                  <p:embed/>
                </p:oleObj>
              </mc:Choice>
              <mc:Fallback>
                <p:oleObj name="Worksheet" r:id="rId3" imgW="7753279" imgH="53022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28600"/>
                        <a:ext cx="8305800" cy="6172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74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ROOM &amp; BOARD INCREASE HISTORY</a:t>
            </a:r>
            <a:endParaRPr lang="en-US" dirty="0">
              <a:solidFill>
                <a:srgbClr val="2F20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				</a:t>
            </a:r>
            <a:r>
              <a:rPr lang="en-US" sz="2000" b="1" u="sng" dirty="0" smtClean="0">
                <a:latin typeface="+mj-lt"/>
              </a:rPr>
              <a:t>ROOM/Sem</a:t>
            </a:r>
            <a:r>
              <a:rPr lang="en-US" dirty="0" smtClean="0">
                <a:latin typeface="+mj-lt"/>
              </a:rPr>
              <a:t> 		</a:t>
            </a:r>
            <a:r>
              <a:rPr lang="en-US" sz="2000" b="1" u="sng" dirty="0" smtClean="0">
                <a:latin typeface="+mj-lt"/>
              </a:rPr>
              <a:t>BOARD/</a:t>
            </a:r>
            <a:r>
              <a:rPr lang="en-US" sz="2000" b="1" u="sng" dirty="0" err="1" smtClean="0">
                <a:latin typeface="+mj-lt"/>
              </a:rPr>
              <a:t>Sem</a:t>
            </a:r>
            <a:r>
              <a:rPr lang="en-US" dirty="0" smtClean="0">
                <a:latin typeface="+mj-lt"/>
              </a:rPr>
              <a:t>	 	</a:t>
            </a:r>
            <a:r>
              <a:rPr lang="en-US" u="sng" dirty="0" smtClean="0">
                <a:latin typeface="+mj-lt"/>
              </a:rPr>
              <a:t> </a:t>
            </a:r>
            <a:r>
              <a:rPr lang="en-US" sz="2000" b="1" u="sng" dirty="0" smtClean="0">
                <a:latin typeface="+mj-lt"/>
              </a:rPr>
              <a:t>Per Year  </a:t>
            </a:r>
          </a:p>
          <a:p>
            <a:r>
              <a:rPr lang="en-US" dirty="0" smtClean="0">
                <a:latin typeface="+mj-lt"/>
              </a:rPr>
              <a:t>2001-02		$1,008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+$88</a:t>
            </a:r>
            <a:r>
              <a:rPr lang="en-US" dirty="0" smtClean="0">
                <a:latin typeface="+mj-lt"/>
              </a:rPr>
              <a:t>	$  943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+$53</a:t>
            </a:r>
            <a:r>
              <a:rPr lang="en-US" dirty="0" smtClean="0">
                <a:latin typeface="+mj-lt"/>
              </a:rPr>
              <a:t>	$3,902</a:t>
            </a:r>
          </a:p>
          <a:p>
            <a:r>
              <a:rPr lang="en-US" dirty="0" smtClean="0">
                <a:latin typeface="+mj-lt"/>
              </a:rPr>
              <a:t>2002-03		$1,071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+$63</a:t>
            </a:r>
            <a:r>
              <a:rPr lang="en-US" dirty="0" smtClean="0">
                <a:latin typeface="+mj-lt"/>
              </a:rPr>
              <a:t>	$1,007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+$64</a:t>
            </a:r>
            <a:r>
              <a:rPr lang="en-US" dirty="0" smtClean="0">
                <a:latin typeface="+mj-lt"/>
              </a:rPr>
              <a:t>	$4,156</a:t>
            </a:r>
          </a:p>
          <a:p>
            <a:r>
              <a:rPr lang="en-US" dirty="0" smtClean="0">
                <a:latin typeface="+mj-lt"/>
              </a:rPr>
              <a:t>2003-04		$1,146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+$75</a:t>
            </a:r>
            <a:r>
              <a:rPr lang="en-US" dirty="0" smtClean="0">
                <a:latin typeface="+mj-lt"/>
              </a:rPr>
              <a:t>	$1,072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+$65</a:t>
            </a:r>
            <a:r>
              <a:rPr lang="en-US" dirty="0" smtClean="0">
                <a:latin typeface="+mj-lt"/>
              </a:rPr>
              <a:t>	$4,436</a:t>
            </a:r>
          </a:p>
          <a:p>
            <a:r>
              <a:rPr lang="en-US" dirty="0" smtClean="0">
                <a:latin typeface="+mj-lt"/>
              </a:rPr>
              <a:t>2004-05		$1,289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+$143</a:t>
            </a:r>
            <a:r>
              <a:rPr lang="en-US" dirty="0" smtClean="0">
                <a:latin typeface="+mj-lt"/>
              </a:rPr>
              <a:t>	$1,206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+$134</a:t>
            </a:r>
            <a:r>
              <a:rPr lang="en-US" dirty="0" smtClean="0">
                <a:latin typeface="+mj-lt"/>
              </a:rPr>
              <a:t>	$4,990</a:t>
            </a:r>
          </a:p>
          <a:p>
            <a:r>
              <a:rPr lang="en-US" dirty="0" smtClean="0">
                <a:latin typeface="+mj-lt"/>
              </a:rPr>
              <a:t>2005-06		$1,376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$1,287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$5,326</a:t>
            </a:r>
          </a:p>
          <a:p>
            <a:r>
              <a:rPr lang="en-US" dirty="0" smtClean="0">
                <a:latin typeface="+mj-lt"/>
              </a:rPr>
              <a:t>2006-07		$1,469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$1,374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$5,686</a:t>
            </a:r>
          </a:p>
          <a:p>
            <a:r>
              <a:rPr lang="en-US" dirty="0" smtClean="0">
                <a:latin typeface="+mj-lt"/>
              </a:rPr>
              <a:t>2007-08		$1,550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$1,450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+$76</a:t>
            </a:r>
            <a:r>
              <a:rPr lang="en-US" dirty="0" smtClean="0">
                <a:latin typeface="+mj-lt"/>
              </a:rPr>
              <a:t>	$6,000</a:t>
            </a:r>
          </a:p>
          <a:p>
            <a:r>
              <a:rPr lang="en-US" dirty="0" smtClean="0">
                <a:latin typeface="+mj-lt"/>
              </a:rPr>
              <a:t>2008-09		$1,635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+$85</a:t>
            </a:r>
            <a:r>
              <a:rPr lang="en-US" dirty="0" smtClean="0">
                <a:latin typeface="+mj-lt"/>
              </a:rPr>
              <a:t>	$1,530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+$80</a:t>
            </a:r>
            <a:r>
              <a:rPr lang="en-US" dirty="0" smtClean="0">
                <a:latin typeface="+mj-lt"/>
              </a:rPr>
              <a:t>	$6,330</a:t>
            </a:r>
          </a:p>
          <a:p>
            <a:r>
              <a:rPr lang="en-US" dirty="0" smtClean="0">
                <a:latin typeface="+mj-lt"/>
              </a:rPr>
              <a:t>2009-10		$1,725 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+$90</a:t>
            </a:r>
            <a:r>
              <a:rPr lang="en-US" dirty="0" smtClean="0">
                <a:latin typeface="+mj-lt"/>
              </a:rPr>
              <a:t>	$1,690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+$160</a:t>
            </a:r>
            <a:r>
              <a:rPr lang="en-US" dirty="0" smtClean="0">
                <a:latin typeface="+mj-lt"/>
              </a:rPr>
              <a:t>	$6,830</a:t>
            </a:r>
          </a:p>
          <a:p>
            <a:r>
              <a:rPr lang="en-US" dirty="0" smtClean="0">
                <a:latin typeface="+mj-lt"/>
              </a:rPr>
              <a:t>2010-11		$1,820 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+$95</a:t>
            </a:r>
            <a:r>
              <a:rPr lang="en-US" dirty="0" smtClean="0">
                <a:latin typeface="+mj-lt"/>
              </a:rPr>
              <a:t>	$1,783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$7,206</a:t>
            </a:r>
          </a:p>
          <a:p>
            <a:r>
              <a:rPr lang="en-US" dirty="0" smtClean="0"/>
              <a:t>2011-12</a:t>
            </a:r>
            <a:r>
              <a:rPr lang="en-US" dirty="0"/>
              <a:t>		$</a:t>
            </a:r>
            <a:r>
              <a:rPr lang="en-US" dirty="0" smtClean="0"/>
              <a:t>1,911       </a:t>
            </a:r>
            <a:r>
              <a:rPr lang="en-US" sz="2100" dirty="0" smtClean="0">
                <a:solidFill>
                  <a:srgbClr val="2F20F2"/>
                </a:solidFill>
              </a:rPr>
              <a:t>+$91</a:t>
            </a:r>
            <a:r>
              <a:rPr lang="en-US" dirty="0"/>
              <a:t>	$</a:t>
            </a:r>
            <a:r>
              <a:rPr lang="en-US" dirty="0" smtClean="0"/>
              <a:t>1,868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2100" dirty="0" smtClean="0">
                <a:solidFill>
                  <a:srgbClr val="2F20F2"/>
                </a:solidFill>
              </a:rPr>
              <a:t>+$85</a:t>
            </a:r>
            <a:r>
              <a:rPr lang="en-US" dirty="0"/>
              <a:t>	$</a:t>
            </a:r>
            <a:r>
              <a:rPr lang="en-US" dirty="0" smtClean="0"/>
              <a:t>7,558</a:t>
            </a:r>
          </a:p>
          <a:p>
            <a:r>
              <a:rPr lang="en-US" dirty="0" smtClean="0"/>
              <a:t>2012-13		$2,007       </a:t>
            </a:r>
            <a:r>
              <a:rPr lang="en-US" sz="2100" dirty="0" smtClean="0">
                <a:solidFill>
                  <a:srgbClr val="2F20F2"/>
                </a:solidFill>
              </a:rPr>
              <a:t>+$96	</a:t>
            </a:r>
            <a:r>
              <a:rPr lang="en-US" dirty="0" smtClean="0"/>
              <a:t>$1,962       </a:t>
            </a:r>
            <a:r>
              <a:rPr lang="en-US" sz="2100" dirty="0" smtClean="0">
                <a:solidFill>
                  <a:srgbClr val="2F20F2"/>
                </a:solidFill>
              </a:rPr>
              <a:t>+$94 </a:t>
            </a:r>
            <a:r>
              <a:rPr lang="en-US" dirty="0" smtClean="0"/>
              <a:t>	$7,938</a:t>
            </a:r>
          </a:p>
          <a:p>
            <a:r>
              <a:rPr lang="en-US" dirty="0" smtClean="0"/>
              <a:t>2013-14		$2,107     </a:t>
            </a:r>
            <a:r>
              <a:rPr lang="en-US" sz="2100" dirty="0" smtClean="0">
                <a:solidFill>
                  <a:srgbClr val="2F20F2"/>
                </a:solidFill>
              </a:rPr>
              <a:t>+$100	</a:t>
            </a:r>
            <a:r>
              <a:rPr lang="en-US" sz="3100" dirty="0"/>
              <a:t>$</a:t>
            </a:r>
            <a:r>
              <a:rPr lang="en-US" sz="3100" dirty="0" smtClean="0"/>
              <a:t>2,060        </a:t>
            </a:r>
            <a:r>
              <a:rPr lang="en-US" sz="2100" dirty="0" smtClean="0">
                <a:solidFill>
                  <a:srgbClr val="2F20F2"/>
                </a:solidFill>
              </a:rPr>
              <a:t>+$98	</a:t>
            </a:r>
            <a:r>
              <a:rPr lang="en-US" sz="3100" dirty="0"/>
              <a:t>$</a:t>
            </a:r>
            <a:r>
              <a:rPr lang="en-US" sz="3100" dirty="0" smtClean="0"/>
              <a:t>8,434</a:t>
            </a:r>
          </a:p>
          <a:p>
            <a:r>
              <a:rPr lang="en-US" sz="3100" dirty="0" smtClean="0"/>
              <a:t>2014-15		$2,212	</a:t>
            </a:r>
            <a:r>
              <a:rPr lang="en-US" sz="2100" dirty="0" smtClean="0">
                <a:solidFill>
                  <a:srgbClr val="2F20F2"/>
                </a:solidFill>
              </a:rPr>
              <a:t>+$105</a:t>
            </a:r>
            <a:r>
              <a:rPr lang="en-US" sz="1600" b="1" dirty="0" smtClean="0">
                <a:solidFill>
                  <a:srgbClr val="2F20F2"/>
                </a:solidFill>
              </a:rPr>
              <a:t>	</a:t>
            </a:r>
            <a:r>
              <a:rPr lang="en-US" sz="3100" dirty="0" smtClean="0"/>
              <a:t>$2,163      </a:t>
            </a:r>
            <a:r>
              <a:rPr lang="en-US" sz="1600" b="1" dirty="0" smtClean="0">
                <a:solidFill>
                  <a:srgbClr val="2F20F2"/>
                </a:solidFill>
              </a:rPr>
              <a:t> </a:t>
            </a:r>
            <a:r>
              <a:rPr lang="en-US" sz="2100" dirty="0">
                <a:solidFill>
                  <a:srgbClr val="2F20F2"/>
                </a:solidFill>
              </a:rPr>
              <a:t>+$103 </a:t>
            </a:r>
            <a:r>
              <a:rPr lang="en-US" sz="3100" dirty="0" smtClean="0"/>
              <a:t>	$8,880</a:t>
            </a:r>
          </a:p>
          <a:p>
            <a:pPr lvl="0"/>
            <a:r>
              <a:rPr lang="en-US" dirty="0" smtClean="0"/>
              <a:t>2015-16</a:t>
            </a:r>
            <a:r>
              <a:rPr lang="en-US" sz="3100" dirty="0" smtClean="0"/>
              <a:t>		</a:t>
            </a:r>
            <a:r>
              <a:rPr lang="en-US" dirty="0">
                <a:solidFill>
                  <a:prstClr val="black"/>
                </a:solidFill>
              </a:rPr>
              <a:t>$</a:t>
            </a:r>
            <a:r>
              <a:rPr lang="en-US" dirty="0" smtClean="0">
                <a:solidFill>
                  <a:prstClr val="black"/>
                </a:solidFill>
              </a:rPr>
              <a:t>2,300      </a:t>
            </a:r>
            <a:r>
              <a:rPr lang="en-US" sz="2100" dirty="0" smtClean="0">
                <a:solidFill>
                  <a:srgbClr val="2F20F2"/>
                </a:solidFill>
              </a:rPr>
              <a:t>+$88</a:t>
            </a:r>
            <a:r>
              <a:rPr lang="en-US" sz="2100" dirty="0">
                <a:solidFill>
                  <a:srgbClr val="2F20F2"/>
                </a:solidFill>
              </a:rPr>
              <a:t>	</a:t>
            </a:r>
            <a:r>
              <a:rPr lang="en-US" sz="3000" dirty="0">
                <a:solidFill>
                  <a:prstClr val="black"/>
                </a:solidFill>
              </a:rPr>
              <a:t>$</a:t>
            </a:r>
            <a:r>
              <a:rPr lang="en-US" sz="3000" dirty="0" smtClean="0">
                <a:solidFill>
                  <a:prstClr val="black"/>
                </a:solidFill>
              </a:rPr>
              <a:t>2,250        </a:t>
            </a:r>
            <a:r>
              <a:rPr lang="en-US" sz="2100" dirty="0" smtClean="0">
                <a:solidFill>
                  <a:srgbClr val="2F20F2"/>
                </a:solidFill>
              </a:rPr>
              <a:t>+$87</a:t>
            </a:r>
            <a:r>
              <a:rPr lang="en-US" sz="2100" dirty="0">
                <a:solidFill>
                  <a:srgbClr val="2F20F2"/>
                </a:solidFill>
              </a:rPr>
              <a:t>	</a:t>
            </a:r>
            <a:r>
              <a:rPr lang="en-US" sz="3000" dirty="0" smtClean="0">
                <a:solidFill>
                  <a:prstClr val="black"/>
                </a:solidFill>
              </a:rPr>
              <a:t>$9,230</a:t>
            </a: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2016-17		$2,392	 </a:t>
            </a:r>
            <a:r>
              <a:rPr lang="en-US" sz="2100" dirty="0" smtClean="0">
                <a:solidFill>
                  <a:srgbClr val="2F20F2"/>
                </a:solidFill>
              </a:rPr>
              <a:t>+$92	</a:t>
            </a:r>
            <a:r>
              <a:rPr lang="en-US" sz="3000" dirty="0" smtClean="0"/>
              <a:t>$2,340	 </a:t>
            </a:r>
            <a:r>
              <a:rPr lang="en-US" sz="2100" dirty="0" smtClean="0">
                <a:solidFill>
                  <a:srgbClr val="2F20F2"/>
                </a:solidFill>
              </a:rPr>
              <a:t>+$90	</a:t>
            </a:r>
            <a:r>
              <a:rPr lang="en-US" sz="3000" dirty="0" smtClean="0"/>
              <a:t>$9,594</a:t>
            </a:r>
          </a:p>
          <a:p>
            <a:pPr lvl="0"/>
            <a:r>
              <a:rPr lang="en-US" sz="3000" b="1" dirty="0" smtClean="0"/>
              <a:t>2017-18		$2,416	</a:t>
            </a:r>
            <a:r>
              <a:rPr lang="en-US" sz="3000" b="1" dirty="0" smtClean="0">
                <a:solidFill>
                  <a:srgbClr val="2F20F2"/>
                </a:solidFill>
              </a:rPr>
              <a:t> </a:t>
            </a:r>
            <a:r>
              <a:rPr lang="en-US" sz="2200" b="1" dirty="0" smtClean="0">
                <a:solidFill>
                  <a:srgbClr val="2F20F2"/>
                </a:solidFill>
              </a:rPr>
              <a:t>+$24</a:t>
            </a:r>
            <a:r>
              <a:rPr lang="en-US" sz="3100" b="1" dirty="0" smtClean="0">
                <a:solidFill>
                  <a:prstClr val="black"/>
                </a:solidFill>
              </a:rPr>
              <a:t>	$2,363	 </a:t>
            </a:r>
            <a:r>
              <a:rPr lang="en-US" sz="2200" b="1" dirty="0" smtClean="0">
                <a:solidFill>
                  <a:srgbClr val="2F20F2"/>
                </a:solidFill>
              </a:rPr>
              <a:t>+$23</a:t>
            </a:r>
            <a:r>
              <a:rPr lang="en-US" sz="3100" b="1" dirty="0" smtClean="0">
                <a:solidFill>
                  <a:prstClr val="black"/>
                </a:solidFill>
              </a:rPr>
              <a:t>	$9,688</a:t>
            </a:r>
            <a:endParaRPr lang="en-US" sz="3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3124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QUESTIONS  OR COMMENTS SHOULD BE SUBMITTED TO VICE CHANCELLOR Jon C. Watts </a:t>
            </a:r>
            <a:br>
              <a:rPr lang="en-US" sz="2800" b="1" dirty="0" smtClean="0"/>
            </a:br>
            <a:r>
              <a:rPr lang="en-US" sz="2800" b="1" dirty="0" smtClean="0"/>
              <a:t>AT Wattsjc@UNK.EDU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27457"/>
              </p:ext>
            </p:extLst>
          </p:nvPr>
        </p:nvGraphicFramePr>
        <p:xfrm>
          <a:off x="304800" y="228600"/>
          <a:ext cx="8001000" cy="6412801"/>
        </p:xfrm>
        <a:graphic>
          <a:graphicData uri="http://schemas.openxmlformats.org/drawingml/2006/table">
            <a:tbl>
              <a:tblPr/>
              <a:tblGrid>
                <a:gridCol w="4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NEBRASKA AT KEARNEY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27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2017-2018 OPERATING BUDGETS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27">
                <a:tc gridSpan="3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Revenue by Source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27">
                <a:tc gridSpan="2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$39,864,093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$29,550,646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(includes $140,000 Indirect Costs)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REVOLVING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6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$157,414,739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166"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58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206619"/>
              </p:ext>
            </p:extLst>
          </p:nvPr>
        </p:nvGraphicFramePr>
        <p:xfrm>
          <a:off x="154769" y="304800"/>
          <a:ext cx="8684431" cy="579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Worksheet" r:id="rId3" imgW="10172739" imgH="5791174" progId="Excel.Sheet.12">
                  <p:embed/>
                </p:oleObj>
              </mc:Choice>
              <mc:Fallback>
                <p:oleObj name="Worksheet" r:id="rId3" imgW="10172739" imgH="57911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9" y="304800"/>
                        <a:ext cx="8684431" cy="579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12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362118"/>
              </p:ext>
            </p:extLst>
          </p:nvPr>
        </p:nvGraphicFramePr>
        <p:xfrm>
          <a:off x="838200" y="304800"/>
          <a:ext cx="8172450" cy="605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25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 ALL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50992"/>
              </p:ext>
            </p:extLst>
          </p:nvPr>
        </p:nvGraphicFramePr>
        <p:xfrm>
          <a:off x="457200" y="1143000"/>
          <a:ext cx="82296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01742"/>
              </p:ext>
            </p:extLst>
          </p:nvPr>
        </p:nvGraphicFramePr>
        <p:xfrm>
          <a:off x="-676275" y="0"/>
          <a:ext cx="10496550" cy="683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673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423666"/>
              </p:ext>
            </p:extLst>
          </p:nvPr>
        </p:nvGraphicFramePr>
        <p:xfrm>
          <a:off x="609600" y="533400"/>
          <a:ext cx="8077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38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27241"/>
              </p:ext>
            </p:extLst>
          </p:nvPr>
        </p:nvGraphicFramePr>
        <p:xfrm>
          <a:off x="457200" y="533400"/>
          <a:ext cx="7010400" cy="1689738"/>
        </p:xfrm>
        <a:graphic>
          <a:graphicData uri="http://schemas.openxmlformats.org/drawingml/2006/table">
            <a:tbl>
              <a:tblPr/>
              <a:tblGrid>
                <a:gridCol w="371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Revolving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39,864,093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Trust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29,550,646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Estimated Funding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$157,414,739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557411"/>
            <a:ext cx="358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2017-18 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Estimated Expenditures by Spending Category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41801"/>
              </p:ext>
            </p:extLst>
          </p:nvPr>
        </p:nvGraphicFramePr>
        <p:xfrm>
          <a:off x="457200" y="2971800"/>
          <a:ext cx="6934200" cy="3593294"/>
        </p:xfrm>
        <a:graphic>
          <a:graphicData uri="http://schemas.openxmlformats.org/drawingml/2006/table">
            <a:tbl>
              <a:tblPr/>
              <a:tblGrid>
                <a:gridCol w="45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10-Instruction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45,023,049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20-Research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1,568,474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30-Public Service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2,121,820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40-Academic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8,997,842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50-Student Services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7,436,639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60-Institutional Administration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9,817,910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70-Physical Plant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8,692,705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80-Student Financial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42,009,532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90-Independent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22,920,648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00-Other Non-Expenditures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8,826,120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Total Budgeted Expenditures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$157,414,739</a:t>
                      </a:r>
                      <a:endParaRPr lang="en-US" sz="1400" b="1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13156"/>
            <a:ext cx="32800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2017-18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Budgeted Revenue  by  Fund Source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dirty="0" smtClean="0"/>
              <a:t>2017-18</a:t>
            </a:r>
            <a:br>
              <a:rPr lang="en-US" dirty="0" smtClean="0"/>
            </a:br>
            <a:r>
              <a:rPr lang="en-US" sz="2200" dirty="0" smtClean="0"/>
              <a:t>(State and University Generated – </a:t>
            </a:r>
            <a:r>
              <a:rPr lang="en-US" sz="2200" b="1" dirty="0" smtClean="0"/>
              <a:t>Unrestricted &amp; Designated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General Fund   $39,864,093</a:t>
            </a:r>
          </a:p>
          <a:p>
            <a:endParaRPr lang="en-US" sz="4000" b="1" dirty="0"/>
          </a:p>
          <a:p>
            <a:r>
              <a:rPr lang="en-US" b="1" dirty="0" smtClean="0"/>
              <a:t>Cash Fund	 $29,410,646 				          	___________</a:t>
            </a:r>
          </a:p>
          <a:p>
            <a:pPr lvl="6">
              <a:buNone/>
            </a:pPr>
            <a:endParaRPr lang="en-US" b="1" dirty="0"/>
          </a:p>
          <a:p>
            <a:r>
              <a:rPr lang="en-US" b="1" dirty="0" smtClean="0"/>
              <a:t>TOTAL		 $69,274,739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Nebraska Budget FY 2017-18" id="{43F52E62-4E5A-4B7A-8469-EFA6954BE8D4}" vid="{F9D53297-FA97-43D7-AE60-00F2431C24D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Nebraska Budget FY 2017-18" id="{43F52E62-4E5A-4B7A-8469-EFA6954BE8D4}" vid="{EB5C9D55-6ECD-4E66-9C3D-F1F4D3A26D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Nebraska Budget FY 2017-18</Template>
  <TotalTime>0</TotalTime>
  <Words>892</Words>
  <Application>Microsoft Office PowerPoint</Application>
  <PresentationFormat>On-screen Show (4:3)</PresentationFormat>
  <Paragraphs>526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Times New Roman</vt:lpstr>
      <vt:lpstr>Office Theme</vt:lpstr>
      <vt:lpstr>1_Office Theme</vt:lpstr>
      <vt:lpstr>Worksheet</vt:lpstr>
      <vt:lpstr>UNIVERSITY OF NEBRASKA AT KEARNEY</vt:lpstr>
      <vt:lpstr>FUND DEFINITIONS</vt:lpstr>
      <vt:lpstr>PowerPoint Presentation</vt:lpstr>
      <vt:lpstr>PowerPoint Presentation</vt:lpstr>
      <vt:lpstr>PowerPoint Presentation</vt:lpstr>
      <vt:lpstr>UNK ALL FUNDS</vt:lpstr>
      <vt:lpstr>PowerPoint Presentation</vt:lpstr>
      <vt:lpstr>PowerPoint Presentation</vt:lpstr>
      <vt:lpstr>State Aided Budget 2017-18 (State and University Generated – Unrestricted &amp; Designated)</vt:lpstr>
      <vt:lpstr>State Aided Budget (State &amp; University Generated – Unrestricted)</vt:lpstr>
      <vt:lpstr>PowerPoint Presentation</vt:lpstr>
      <vt:lpstr>PowerPoint Presentation</vt:lpstr>
      <vt:lpstr> UNIVERSITY OF NEBRASKA AT KEARNEY  State Aided Budget </vt:lpstr>
      <vt:lpstr>STATE AIDED BUDGET FY 2017-18 University of Nebraska at Kearney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REDUCTION HISTORY</vt:lpstr>
      <vt:lpstr>TUITION INCREASE HISTORY</vt:lpstr>
      <vt:lpstr>REVENUE BOND BUDGET (Designated/Restricted) 2017-18</vt:lpstr>
      <vt:lpstr>PowerPoint Presentation</vt:lpstr>
      <vt:lpstr>ROOM &amp; BOARD INCREASE HISTORY</vt:lpstr>
      <vt:lpstr>QUESTIONS  OR COMMENTS SHOULD BE SUBMITTED TO VICE CHANCELLOR Jon C. Watts  AT Wattsjc@UNK.EDU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NEBRASKA AT KEARNEY</dc:title>
  <dc:creator>Mike K Rohde</dc:creator>
  <cp:lastModifiedBy>Mike K Rohde</cp:lastModifiedBy>
  <cp:revision>1</cp:revision>
  <cp:lastPrinted>2017-11-20T21:12:09Z</cp:lastPrinted>
  <dcterms:created xsi:type="dcterms:W3CDTF">2017-11-27T14:33:50Z</dcterms:created>
  <dcterms:modified xsi:type="dcterms:W3CDTF">2017-11-27T14:34:23Z</dcterms:modified>
</cp:coreProperties>
</file>