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371" r:id="rId4"/>
    <p:sldId id="346" r:id="rId5"/>
    <p:sldId id="347" r:id="rId6"/>
    <p:sldId id="268" r:id="rId7"/>
    <p:sldId id="355" r:id="rId8"/>
    <p:sldId id="356" r:id="rId9"/>
    <p:sldId id="357" r:id="rId10"/>
    <p:sldId id="358" r:id="rId11"/>
    <p:sldId id="359" r:id="rId12"/>
    <p:sldId id="274" r:id="rId13"/>
    <p:sldId id="258" r:id="rId14"/>
    <p:sldId id="266" r:id="rId15"/>
    <p:sldId id="363" r:id="rId16"/>
    <p:sldId id="364" r:id="rId17"/>
    <p:sldId id="360" r:id="rId18"/>
    <p:sldId id="361" r:id="rId19"/>
    <p:sldId id="362" r:id="rId20"/>
    <p:sldId id="366" r:id="rId21"/>
    <p:sldId id="367" r:id="rId22"/>
    <p:sldId id="368" r:id="rId23"/>
    <p:sldId id="365" r:id="rId24"/>
    <p:sldId id="261" r:id="rId25"/>
    <p:sldId id="264" r:id="rId26"/>
    <p:sldId id="259" r:id="rId27"/>
    <p:sldId id="369" r:id="rId28"/>
    <p:sldId id="265" r:id="rId29"/>
    <p:sldId id="277" r:id="rId3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85525" autoAdjust="0"/>
  </p:normalViewPr>
  <p:slideViewPr>
    <p:cSldViewPr>
      <p:cViewPr varScale="1">
        <p:scale>
          <a:sx n="74" d="100"/>
          <a:sy n="74" d="100"/>
        </p:scale>
        <p:origin x="10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sonj\Documents\My%20Documents%202012\My%20Documents%20Dec%202010\BUDGET\1516%20Budget\REPORTS\BUDGET%20PRESENTATION\Chart%201%202015-16%20Budget%20by%20Fund%207%2027%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University of Nebraska at Kearney</a:t>
            </a:r>
          </a:p>
          <a:p>
            <a:pPr>
              <a:defRPr/>
            </a:pPr>
            <a:r>
              <a:rPr lang="en-US"/>
              <a:t>2016-2017 Est</a:t>
            </a:r>
            <a:r>
              <a:rPr lang="en-US" baseline="0"/>
              <a:t> </a:t>
            </a:r>
            <a:r>
              <a:rPr lang="en-US"/>
              <a:t>REVENUE</a:t>
            </a:r>
            <a:r>
              <a:rPr lang="en-US" baseline="0"/>
              <a:t> by Source</a:t>
            </a:r>
          </a:p>
        </c:rich>
      </c:tx>
      <c:layout>
        <c:manualLayout>
          <c:xMode val="edge"/>
          <c:yMode val="edge"/>
          <c:x val="0.23020318691781175"/>
          <c:y val="1.55239327296248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707936313408291E-2"/>
          <c:y val="0.26407899756838626"/>
          <c:w val="0.61635654006284246"/>
          <c:h val="0.73592100243161374"/>
        </c:manualLayout>
      </c:layout>
      <c:pieChart>
        <c:varyColors val="1"/>
        <c:ser>
          <c:idx val="0"/>
          <c:order val="0"/>
          <c:spPr>
            <a:ln w="19050"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1.5015015015015015E-2"/>
                  <c:y val="-3.2406157169862275E-2"/>
                </c:manualLayout>
              </c:layout>
              <c:tx>
                <c:rich>
                  <a:bodyPr/>
                  <a:lstStyle/>
                  <a:p>
                    <a:fld id="{5D54C368-22DC-44E3-8C37-2932BF58AA7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F699F343-E4B7-448C-9B11-70668A005914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
26%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6889780669308229E-7"/>
                  <c:y val="1.08018397511275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859992088900973E-3"/>
                  <c:y val="-2.96503064137768E-4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Federal Funds
$41,500,000 
26% </a:t>
                    </a:r>
                  </a:p>
                  <a:p>
                    <a:r>
                      <a:rPr lang="en-US" sz="1200" i="1"/>
                      <a:t>[$29,000,000 Dir Stdt Loan]</a:t>
                    </a:r>
                    <a:endParaRPr lang="en-US" i="1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03473962517051"/>
                      <c:h val="0.1972833117723156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0725010725010725E-2"/>
                  <c:y val="-0.1134215500945179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93350493350493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Trust Funds
$15,000,000 
9%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'Chart FY17'!$A$1:$A$5</c:f>
              <c:strCache>
                <c:ptCount val="5"/>
                <c:pt idx="0">
                  <c:v>General Funds</c:v>
                </c:pt>
                <c:pt idx="1">
                  <c:v>Cash Funds</c:v>
                </c:pt>
                <c:pt idx="2">
                  <c:v>Federal Funds</c:v>
                </c:pt>
                <c:pt idx="3">
                  <c:v>Revolving Funds</c:v>
                </c:pt>
                <c:pt idx="4">
                  <c:v>Trust Funds</c:v>
                </c:pt>
              </c:strCache>
            </c:strRef>
          </c:cat>
          <c:val>
            <c:numRef>
              <c:f>'Chart FY17'!$B$1:$B$5</c:f>
              <c:numCache>
                <c:formatCode>"$"#,##0_);\("$"#,##0\)</c:formatCode>
                <c:ptCount val="5"/>
                <c:pt idx="0">
                  <c:v>40499221</c:v>
                </c:pt>
                <c:pt idx="1">
                  <c:v>28849965</c:v>
                </c:pt>
                <c:pt idx="2">
                  <c:v>41500000</c:v>
                </c:pt>
                <c:pt idx="3">
                  <c:v>33000000</c:v>
                </c:pt>
                <c:pt idx="4">
                  <c:v>15000000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2015-16 BUDGET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2016-17 BUDGET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769776736165691"/>
          <c:y val="0.15335291170350104"/>
          <c:w val="0.50267468834998164"/>
          <c:h val="0.77187297709476976"/>
        </c:manualLayout>
      </c:layout>
      <c:pieChart>
        <c:varyColors val="1"/>
        <c:ser>
          <c:idx val="0"/>
          <c:order val="0"/>
          <c:tx>
            <c:strRef>
              <c:f>'2016-17'!$B$1</c:f>
              <c:strCache>
                <c:ptCount val="1"/>
                <c:pt idx="0">
                  <c:v>2016-17 Budget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4444444444444446E-2"/>
                  <c:y val="6.944444444444444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General Funds $40,499,221</a:t>
                    </a:r>
                  </a:p>
                  <a:p>
                    <a:r>
                      <a:rPr lang="en-US" sz="1600" b="0" i="1" dirty="0"/>
                      <a:t>[FY16 $39,431,069]</a:t>
                    </a:r>
                  </a:p>
                  <a:p>
                    <a:r>
                      <a:rPr lang="en-US" sz="1600" b="0" i="1" dirty="0"/>
                      <a:t>[FY15</a:t>
                    </a:r>
                    <a:r>
                      <a:rPr lang="en-US" sz="1600" b="0" i="1" baseline="0" dirty="0"/>
                      <a:t> $37,825,894]</a:t>
                    </a:r>
                    <a:endParaRPr lang="en-US" b="0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7835402970539E-2"/>
                  <c:y val="-9.844559585492228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Cash Funds</a:t>
                    </a:r>
                  </a:p>
                  <a:p>
                    <a:r>
                      <a:rPr lang="en-US" sz="1600" b="1" dirty="0"/>
                      <a:t> $28,849,965</a:t>
                    </a:r>
                  </a:p>
                  <a:p>
                    <a:r>
                      <a:rPr lang="en-US" sz="1600" b="0" i="1" dirty="0"/>
                      <a:t>[FY16</a:t>
                    </a:r>
                    <a:r>
                      <a:rPr lang="en-US" sz="1600" b="0" i="1" baseline="0" dirty="0"/>
                      <a:t> $29,542,534]</a:t>
                    </a:r>
                  </a:p>
                  <a:p>
                    <a:r>
                      <a:rPr lang="en-US" sz="1600" b="0" i="1" baseline="0" dirty="0"/>
                      <a:t>[FY15 $29,411,636]</a:t>
                    </a:r>
                    <a:endParaRPr lang="en-US" b="0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173595133639148"/>
                  <c:y val="-6.549679489343543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Revolving Funds $33,000,000</a:t>
                    </a:r>
                  </a:p>
                  <a:p>
                    <a:r>
                      <a:rPr lang="en-US" sz="1600" b="0" i="1" dirty="0"/>
                      <a:t>[FY16 $26,000,000]</a:t>
                    </a:r>
                  </a:p>
                  <a:p>
                    <a:r>
                      <a:rPr lang="en-US" sz="1600" b="0" i="1" dirty="0"/>
                      <a:t>[FY15 $24,900,000]</a:t>
                    </a:r>
                    <a:endParaRPr lang="en-US" b="0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1653400402989555E-2"/>
                  <c:y val="2.695275956274153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Federal Funds $41,500,000</a:t>
                    </a:r>
                  </a:p>
                  <a:p>
                    <a:r>
                      <a:rPr lang="en-US" sz="1600" b="0" i="1" dirty="0"/>
                      <a:t>[FY16 $41,500,000]</a:t>
                    </a:r>
                  </a:p>
                  <a:p>
                    <a:r>
                      <a:rPr lang="en-US" sz="1600" b="0" i="1" dirty="0"/>
                      <a:t>[FY15 $41,500,000]</a:t>
                    </a:r>
                    <a:endParaRPr lang="en-US" b="0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9393753185570492E-2"/>
                  <c:y val="2.975317356115436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Trust Funds $15,000,000</a:t>
                    </a:r>
                  </a:p>
                  <a:p>
                    <a:r>
                      <a:rPr lang="en-US" sz="1600" b="0" i="1" baseline="0" dirty="0"/>
                      <a:t>[FY16 $15,000,000]</a:t>
                    </a:r>
                  </a:p>
                  <a:p>
                    <a:r>
                      <a:rPr lang="en-US" sz="1600" b="0" i="1" baseline="0" dirty="0"/>
                      <a:t>[FY15 $14,000,000]</a:t>
                    </a:r>
                    <a:endParaRPr lang="en-US" sz="1400" b="0" i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'2016-17'!$A$2:$A$6</c:f>
              <c:strCache>
                <c:ptCount val="5"/>
                <c:pt idx="0">
                  <c:v>General Funds</c:v>
                </c:pt>
                <c:pt idx="1">
                  <c:v>Cash Funds</c:v>
                </c:pt>
                <c:pt idx="2">
                  <c:v>Revolving Funds</c:v>
                </c:pt>
                <c:pt idx="3">
                  <c:v>Federal Funds</c:v>
                </c:pt>
                <c:pt idx="4">
                  <c:v>Trust Funds</c:v>
                </c:pt>
              </c:strCache>
            </c:strRef>
          </c:cat>
          <c:val>
            <c:numRef>
              <c:f>'2016-17'!$B$2:$B$6</c:f>
              <c:numCache>
                <c:formatCode>"$"#,##0_);[Red]\("$"#,##0\)</c:formatCode>
                <c:ptCount val="5"/>
                <c:pt idx="0">
                  <c:v>40499221</c:v>
                </c:pt>
                <c:pt idx="1">
                  <c:v>28679965</c:v>
                </c:pt>
                <c:pt idx="2">
                  <c:v>33000000</c:v>
                </c:pt>
                <c:pt idx="3">
                  <c:v>41500000</c:v>
                </c:pt>
                <c:pt idx="4">
                  <c:v>15000000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134910994564884"/>
          <c:y val="0.39770589289436825"/>
          <c:w val="0.10015119253468997"/>
          <c:h val="0.16797875880935226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UNK</a:t>
            </a:r>
            <a:r>
              <a:rPr lang="en-US" baseline="0" dirty="0" smtClean="0"/>
              <a:t> ALL </a:t>
            </a:r>
            <a:r>
              <a:rPr lang="en-US" baseline="0" dirty="0"/>
              <a:t>FUNDS </a:t>
            </a:r>
            <a:r>
              <a:rPr lang="en-US" baseline="0" dirty="0" smtClean="0"/>
              <a:t>BUDGET HISTORY</a:t>
            </a:r>
            <a:endParaRPr lang="en-US" baseline="0" dirty="0"/>
          </a:p>
        </c:rich>
      </c:tx>
      <c:layout>
        <c:manualLayout>
          <c:xMode val="edge"/>
          <c:yMode val="edge"/>
          <c:x val="0.29888630398472921"/>
          <c:y val="1.23456790123456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14774609484494"/>
          <c:y val="9.5461817312516364E-2"/>
          <c:w val="0.75867555997247904"/>
          <c:h val="0.8593767928241457"/>
        </c:manualLayout>
      </c:layout>
      <c:lineChart>
        <c:grouping val="standard"/>
        <c:varyColors val="0"/>
        <c:ser>
          <c:idx val="0"/>
          <c:order val="0"/>
          <c:tx>
            <c:strRef>
              <c:f>'Data to Graph'!$B$1</c:f>
              <c:strCache>
                <c:ptCount val="1"/>
                <c:pt idx="0">
                  <c:v>GENERAL</c:v>
                </c:pt>
              </c:strCache>
            </c:strRef>
          </c:tx>
          <c:marker>
            <c:symbol val="none"/>
          </c:marker>
          <c:cat>
            <c:strRef>
              <c:f>'Data to Graph'!$A$2:$A$18</c:f>
              <c:strCache>
                <c:ptCount val="17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FY17</c:v>
                </c:pt>
              </c:strCache>
            </c:strRef>
          </c:cat>
          <c:val>
            <c:numRef>
              <c:f>'Data to Graph'!$B$2:$B$18</c:f>
              <c:numCache>
                <c:formatCode>"$"#,##0_);\("$"#,##0\)</c:formatCode>
                <c:ptCount val="17"/>
                <c:pt idx="0">
                  <c:v>28962744</c:v>
                </c:pt>
                <c:pt idx="1">
                  <c:v>31676315</c:v>
                </c:pt>
                <c:pt idx="2">
                  <c:v>32792170</c:v>
                </c:pt>
                <c:pt idx="3">
                  <c:v>29938302</c:v>
                </c:pt>
                <c:pt idx="4">
                  <c:v>29489468</c:v>
                </c:pt>
                <c:pt idx="5">
                  <c:v>30753739</c:v>
                </c:pt>
                <c:pt idx="6">
                  <c:v>32705096</c:v>
                </c:pt>
                <c:pt idx="7">
                  <c:v>33849888</c:v>
                </c:pt>
                <c:pt idx="8">
                  <c:v>34919679</c:v>
                </c:pt>
                <c:pt idx="9">
                  <c:v>35292044</c:v>
                </c:pt>
                <c:pt idx="10">
                  <c:v>34097172</c:v>
                </c:pt>
                <c:pt idx="11">
                  <c:v>34260675</c:v>
                </c:pt>
                <c:pt idx="12">
                  <c:v>34867838</c:v>
                </c:pt>
                <c:pt idx="13">
                  <c:v>36393192</c:v>
                </c:pt>
                <c:pt idx="14">
                  <c:v>37825894</c:v>
                </c:pt>
                <c:pt idx="15">
                  <c:v>39431069</c:v>
                </c:pt>
                <c:pt idx="16">
                  <c:v>40499221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to Graph'!$C$1</c:f>
              <c:strCache>
                <c:ptCount val="1"/>
                <c:pt idx="0">
                  <c:v>CASH</c:v>
                </c:pt>
              </c:strCache>
            </c:strRef>
          </c:tx>
          <c:marker>
            <c:symbol val="none"/>
          </c:marker>
          <c:cat>
            <c:strRef>
              <c:f>'Data to Graph'!$A$2:$A$18</c:f>
              <c:strCache>
                <c:ptCount val="17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FY17</c:v>
                </c:pt>
              </c:strCache>
            </c:strRef>
          </c:cat>
          <c:val>
            <c:numRef>
              <c:f>'Data to Graph'!$C$2:$C$18</c:f>
              <c:numCache>
                <c:formatCode>"$"#,##0_);\("$"#,##0\)</c:formatCode>
                <c:ptCount val="17"/>
                <c:pt idx="0">
                  <c:v>11567175</c:v>
                </c:pt>
                <c:pt idx="1">
                  <c:v>11573457</c:v>
                </c:pt>
                <c:pt idx="2">
                  <c:v>13030397</c:v>
                </c:pt>
                <c:pt idx="3">
                  <c:v>14612432</c:v>
                </c:pt>
                <c:pt idx="4">
                  <c:v>17031287</c:v>
                </c:pt>
                <c:pt idx="5">
                  <c:v>17802788</c:v>
                </c:pt>
                <c:pt idx="6">
                  <c:v>18955172</c:v>
                </c:pt>
                <c:pt idx="7">
                  <c:v>20437670</c:v>
                </c:pt>
                <c:pt idx="8">
                  <c:v>21063706</c:v>
                </c:pt>
                <c:pt idx="9">
                  <c:v>21889346</c:v>
                </c:pt>
                <c:pt idx="10">
                  <c:v>24697940</c:v>
                </c:pt>
                <c:pt idx="11">
                  <c:v>26918143</c:v>
                </c:pt>
                <c:pt idx="12">
                  <c:v>28847364</c:v>
                </c:pt>
                <c:pt idx="13">
                  <c:v>29507439</c:v>
                </c:pt>
                <c:pt idx="14">
                  <c:v>29411636</c:v>
                </c:pt>
                <c:pt idx="15">
                  <c:v>29542534</c:v>
                </c:pt>
                <c:pt idx="16">
                  <c:v>28849965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'Data to Graph'!$D$1</c:f>
              <c:strCache>
                <c:ptCount val="1"/>
                <c:pt idx="0">
                  <c:v>REVOLVING</c:v>
                </c:pt>
              </c:strCache>
            </c:strRef>
          </c:tx>
          <c:marker>
            <c:symbol val="none"/>
          </c:marker>
          <c:cat>
            <c:strRef>
              <c:f>'Data to Graph'!$A$2:$A$18</c:f>
              <c:strCache>
                <c:ptCount val="17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FY17</c:v>
                </c:pt>
              </c:strCache>
            </c:strRef>
          </c:cat>
          <c:val>
            <c:numRef>
              <c:f>'Data to Graph'!$D$2:$D$18</c:f>
              <c:numCache>
                <c:formatCode>"$"#,##0_);\("$"#,##0\)</c:formatCode>
                <c:ptCount val="17"/>
                <c:pt idx="0">
                  <c:v>11600000</c:v>
                </c:pt>
                <c:pt idx="1">
                  <c:v>12155000</c:v>
                </c:pt>
                <c:pt idx="2">
                  <c:v>13100000</c:v>
                </c:pt>
                <c:pt idx="3">
                  <c:v>15660000</c:v>
                </c:pt>
                <c:pt idx="4">
                  <c:v>16109325</c:v>
                </c:pt>
                <c:pt idx="5">
                  <c:v>16204200</c:v>
                </c:pt>
                <c:pt idx="6">
                  <c:v>16925600</c:v>
                </c:pt>
                <c:pt idx="7">
                  <c:v>19000000</c:v>
                </c:pt>
                <c:pt idx="8">
                  <c:v>19450000</c:v>
                </c:pt>
                <c:pt idx="9">
                  <c:v>19900000</c:v>
                </c:pt>
                <c:pt idx="10">
                  <c:v>20600000</c:v>
                </c:pt>
                <c:pt idx="11">
                  <c:v>23000000</c:v>
                </c:pt>
                <c:pt idx="12">
                  <c:v>23460000</c:v>
                </c:pt>
                <c:pt idx="13">
                  <c:v>24185000</c:v>
                </c:pt>
                <c:pt idx="14">
                  <c:v>24900000</c:v>
                </c:pt>
                <c:pt idx="15">
                  <c:v>26000000</c:v>
                </c:pt>
                <c:pt idx="16">
                  <c:v>33000000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'Data to Graph'!$E$1</c:f>
              <c:strCache>
                <c:ptCount val="1"/>
                <c:pt idx="0">
                  <c:v>FEDERAL</c:v>
                </c:pt>
              </c:strCache>
            </c:strRef>
          </c:tx>
          <c:marker>
            <c:symbol val="none"/>
          </c:marker>
          <c:cat>
            <c:strRef>
              <c:f>'Data to Graph'!$A$2:$A$18</c:f>
              <c:strCache>
                <c:ptCount val="17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FY17</c:v>
                </c:pt>
              </c:strCache>
            </c:strRef>
          </c:cat>
          <c:val>
            <c:numRef>
              <c:f>'Data to Graph'!$E$2:$E$18</c:f>
              <c:numCache>
                <c:formatCode>"$"#,##0_);\("$"#,##0\)</c:formatCode>
                <c:ptCount val="17"/>
                <c:pt idx="0">
                  <c:v>5400000</c:v>
                </c:pt>
                <c:pt idx="1">
                  <c:v>5400000</c:v>
                </c:pt>
                <c:pt idx="2">
                  <c:v>5400000</c:v>
                </c:pt>
                <c:pt idx="3">
                  <c:v>5900000</c:v>
                </c:pt>
                <c:pt idx="4">
                  <c:v>5921260</c:v>
                </c:pt>
                <c:pt idx="5">
                  <c:v>6200000</c:v>
                </c:pt>
                <c:pt idx="6">
                  <c:v>6400000</c:v>
                </c:pt>
                <c:pt idx="7">
                  <c:v>7700000</c:v>
                </c:pt>
                <c:pt idx="8">
                  <c:v>8000000</c:v>
                </c:pt>
                <c:pt idx="9">
                  <c:v>8300000</c:v>
                </c:pt>
                <c:pt idx="10">
                  <c:v>39300000</c:v>
                </c:pt>
                <c:pt idx="11">
                  <c:v>40000000</c:v>
                </c:pt>
                <c:pt idx="12">
                  <c:v>40800000</c:v>
                </c:pt>
                <c:pt idx="13">
                  <c:v>41000000</c:v>
                </c:pt>
                <c:pt idx="14">
                  <c:v>41500000</c:v>
                </c:pt>
                <c:pt idx="15">
                  <c:v>41500000</c:v>
                </c:pt>
                <c:pt idx="16">
                  <c:v>41500000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'Data to Graph'!$F$1</c:f>
              <c:strCache>
                <c:ptCount val="1"/>
                <c:pt idx="0">
                  <c:v>TRUST</c:v>
                </c:pt>
              </c:strCache>
            </c:strRef>
          </c:tx>
          <c:marker>
            <c:symbol val="none"/>
          </c:marker>
          <c:cat>
            <c:strRef>
              <c:f>'Data to Graph'!$A$2:$A$18</c:f>
              <c:strCache>
                <c:ptCount val="17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FY17</c:v>
                </c:pt>
              </c:strCache>
            </c:strRef>
          </c:cat>
          <c:val>
            <c:numRef>
              <c:f>'Data to Graph'!$F$2:$F$18</c:f>
              <c:numCache>
                <c:formatCode>"$"#,##0_);\("$"#,##0\)</c:formatCode>
                <c:ptCount val="17"/>
                <c:pt idx="0">
                  <c:v>3000000</c:v>
                </c:pt>
                <c:pt idx="1">
                  <c:v>3000000</c:v>
                </c:pt>
                <c:pt idx="2">
                  <c:v>3000000</c:v>
                </c:pt>
                <c:pt idx="3">
                  <c:v>3000000</c:v>
                </c:pt>
                <c:pt idx="4">
                  <c:v>3034455</c:v>
                </c:pt>
                <c:pt idx="5">
                  <c:v>3134000</c:v>
                </c:pt>
                <c:pt idx="6">
                  <c:v>3237000</c:v>
                </c:pt>
                <c:pt idx="7">
                  <c:v>3500000</c:v>
                </c:pt>
                <c:pt idx="8">
                  <c:v>4000000</c:v>
                </c:pt>
                <c:pt idx="9">
                  <c:v>4500000</c:v>
                </c:pt>
                <c:pt idx="10">
                  <c:v>5300000</c:v>
                </c:pt>
                <c:pt idx="11">
                  <c:v>7000000</c:v>
                </c:pt>
                <c:pt idx="12">
                  <c:v>7700000</c:v>
                </c:pt>
                <c:pt idx="13">
                  <c:v>8100000</c:v>
                </c:pt>
                <c:pt idx="14">
                  <c:v>14000000</c:v>
                </c:pt>
                <c:pt idx="15">
                  <c:v>15000000</c:v>
                </c:pt>
                <c:pt idx="16">
                  <c:v>15000000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790664"/>
        <c:axId val="159737056"/>
      </c:lineChart>
      <c:catAx>
        <c:axId val="157790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737056"/>
        <c:crosses val="autoZero"/>
        <c:auto val="1"/>
        <c:lblAlgn val="ctr"/>
        <c:lblOffset val="100"/>
        <c:noMultiLvlLbl val="0"/>
      </c:catAx>
      <c:valAx>
        <c:axId val="159737056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90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i="1" dirty="0"/>
              <a:t>UNIVERSITY OF NEBRASKA AT KEARNEY</a:t>
            </a:r>
          </a:p>
          <a:p>
            <a:pPr>
              <a:defRPr/>
            </a:pPr>
            <a:r>
              <a:rPr lang="en-US" sz="2400" dirty="0"/>
              <a:t>2016-17</a:t>
            </a:r>
          </a:p>
          <a:p>
            <a:pPr>
              <a:defRPr/>
            </a:pPr>
            <a:r>
              <a:rPr lang="en-US" sz="2400" dirty="0" smtClean="0"/>
              <a:t> </a:t>
            </a:r>
            <a:r>
              <a:rPr lang="en-US" sz="2400" dirty="0"/>
              <a:t>BUDGET</a:t>
            </a:r>
          </a:p>
        </c:rich>
      </c:tx>
      <c:layout>
        <c:manualLayout>
          <c:xMode val="edge"/>
          <c:yMode val="edge"/>
          <c:x val="0.18567337125850344"/>
          <c:y val="4.84281770555572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605483436192097"/>
          <c:y val="0.23565940960567178"/>
          <c:w val="0.51377633539050871"/>
          <c:h val="0.68162358440254744"/>
        </c:manualLayout>
      </c:layout>
      <c:pieChart>
        <c:varyColors val="1"/>
        <c:ser>
          <c:idx val="0"/>
          <c:order val="0"/>
          <c:spPr>
            <a:ln>
              <a:solidFill>
                <a:sysClr val="window" lastClr="FFFFFF"/>
              </a:solidFill>
            </a:ln>
          </c:spPr>
          <c:explosion val="3"/>
          <c:dLbls>
            <c:dLbl>
              <c:idx val="0"/>
              <c:layout>
                <c:manualLayout>
                  <c:x val="-0.12028942328154926"/>
                  <c:y val="-0.23107569721115548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5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2400" b="1" i="0" u="none" strike="noStrike" kern="15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rPr>
                      <a:t>Salaries/Benefits</a:t>
                    </a:r>
                  </a:p>
                  <a:p>
                    <a:pPr algn="ctr" rtl="0">
                      <a:defRPr lang="en-US" sz="1600" b="1" i="0" u="none" strike="noStrike" kern="15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2400" b="1" i="0" u="none" strike="noStrike" kern="15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rPr>
                      <a:t>79%</a:t>
                    </a:r>
                    <a:endParaRPr lang="en-US" sz="1600" b="1" i="0" u="none" strike="noStrike" kern="15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0630630630631"/>
                      <c:h val="0.1708865326097185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6513473994387773E-2"/>
                  <c:y val="5.9760956175298804E-3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5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r>
                      <a:rPr lang="en-US"/>
                      <a:t>Utilities</a:t>
                    </a:r>
                  </a:p>
                  <a:p>
                    <a:pPr algn="ctr" rtl="0">
                      <a:defRPr lang="en-US" sz="1600" b="1" i="0" u="none" strike="noStrike" kern="15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r>
                      <a:rPr lang="en-US"/>
                      <a:t>4%</a:t>
                    </a:r>
                  </a:p>
                </c:rich>
              </c:tx>
              <c:spPr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554543574372592"/>
                  <c:y val="0.11952191235059757"/>
                </c:manualLayout>
              </c:layout>
              <c:tx>
                <c:rich>
                  <a:bodyPr/>
                  <a:lstStyle/>
                  <a:p>
                    <a:pPr>
                      <a:defRPr sz="1600" kern="1500" baseline="0">
                        <a:latin typeface="Arial" panose="020B0604020202020204" pitchFamily="34" charset="0"/>
                      </a:defRPr>
                    </a:pPr>
                    <a:r>
                      <a:rPr lang="en-US"/>
                      <a:t>Non-Personal Services </a:t>
                    </a:r>
                  </a:p>
                  <a:p>
                    <a:pPr>
                      <a:defRPr sz="1600" kern="1500" baseline="0">
                        <a:latin typeface="Arial" panose="020B0604020202020204" pitchFamily="34" charset="0"/>
                      </a:defRPr>
                    </a:pPr>
                    <a:r>
                      <a:rPr lang="en-US"/>
                      <a:t>17%</a:t>
                    </a:r>
                  </a:p>
                  <a:p>
                    <a:pPr>
                      <a:defRPr sz="1600" kern="1500" baseline="0">
                        <a:latin typeface="Arial" panose="020B0604020202020204" pitchFamily="34" charset="0"/>
                      </a:defRPr>
                    </a:pPr>
                    <a:endParaRPr lang="en-US"/>
                  </a:p>
                </c:rich>
              </c:tx>
              <c:spPr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solidFill>
                  <a:schemeClr val="tx1"/>
                </a:solidFill>
              </a:ln>
              <a:effectLst>
                <a:glow rad="127000">
                  <a:schemeClr val="bg1"/>
                </a:glow>
              </a:effectLst>
            </c:spPr>
            <c:txPr>
              <a:bodyPr/>
              <a:lstStyle/>
              <a:p>
                <a:pPr>
                  <a:defRPr sz="1400" kern="1500" baseline="0"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'CHART FY7'!$A$4:$A$6</c:f>
              <c:strCache>
                <c:ptCount val="3"/>
                <c:pt idx="0">
                  <c:v>Salaries/Benefits</c:v>
                </c:pt>
                <c:pt idx="1">
                  <c:v>Utilities</c:v>
                </c:pt>
                <c:pt idx="2">
                  <c:v>Non-Personal Services</c:v>
                </c:pt>
              </c:strCache>
            </c:strRef>
          </c:cat>
          <c:val>
            <c:numRef>
              <c:f>'CHART FY7'!$B$4:$B$6</c:f>
              <c:numCache>
                <c:formatCode>_("$"* #,##0_);_("$"* \(#,##0\);_("$"* "-"??_);_(@_)</c:formatCode>
                <c:ptCount val="3"/>
                <c:pt idx="0">
                  <c:v>54476365</c:v>
                </c:pt>
                <c:pt idx="1">
                  <c:v>3186138</c:v>
                </c:pt>
                <c:pt idx="2">
                  <c:v>14702821</c:v>
                </c:pt>
              </c:numCache>
            </c:numRef>
          </c:val>
        </c:ser>
        <c:ser>
          <c:idx val="1"/>
          <c:order val="1"/>
          <c:cat>
            <c:strRef>
              <c:f>'CHART FY7'!$A$4:$A$6</c:f>
              <c:strCache>
                <c:ptCount val="3"/>
                <c:pt idx="0">
                  <c:v>Salaries/Benefits</c:v>
                </c:pt>
                <c:pt idx="1">
                  <c:v>Utilities</c:v>
                </c:pt>
                <c:pt idx="2">
                  <c:v>Non-Personal Services</c:v>
                </c:pt>
              </c:strCache>
            </c:strRef>
          </c:cat>
          <c:val>
            <c:numRef>
              <c:f>'CHART FY7'!$C$4:$C$6</c:f>
              <c:numCache>
                <c:formatCode>0%</c:formatCode>
                <c:ptCount val="3"/>
                <c:pt idx="0">
                  <c:v>0.79</c:v>
                </c:pt>
                <c:pt idx="1">
                  <c:v>0.04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spPr>
    <a:effectLst>
      <a:glow rad="127000">
        <a:schemeClr val="tx1"/>
      </a:glow>
    </a:effectLst>
  </c:spPr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Graph!$B$1</c:f>
              <c:strCache>
                <c:ptCount val="1"/>
                <c:pt idx="0">
                  <c:v>GENERAL</c:v>
                </c:pt>
              </c:strCache>
            </c:strRef>
          </c:tx>
          <c:cat>
            <c:strRef>
              <c:f>Graph!$A$8:$A$24</c:f>
              <c:strCache>
                <c:ptCount val="17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FY17</c:v>
                </c:pt>
              </c:strCache>
            </c:strRef>
          </c:cat>
          <c:val>
            <c:numRef>
              <c:f>Graph!$B$8:$B$24</c:f>
              <c:numCache>
                <c:formatCode>"$"#,##0_);\("$"#,##0\)</c:formatCode>
                <c:ptCount val="17"/>
                <c:pt idx="0">
                  <c:v>28962744</c:v>
                </c:pt>
                <c:pt idx="1">
                  <c:v>31676315</c:v>
                </c:pt>
                <c:pt idx="2">
                  <c:v>32792170</c:v>
                </c:pt>
                <c:pt idx="3">
                  <c:v>29938302</c:v>
                </c:pt>
                <c:pt idx="4">
                  <c:v>29489468</c:v>
                </c:pt>
                <c:pt idx="5">
                  <c:v>30753739</c:v>
                </c:pt>
                <c:pt idx="6">
                  <c:v>32705096</c:v>
                </c:pt>
                <c:pt idx="7">
                  <c:v>33849888</c:v>
                </c:pt>
                <c:pt idx="8">
                  <c:v>34919679</c:v>
                </c:pt>
                <c:pt idx="9">
                  <c:v>35292044</c:v>
                </c:pt>
                <c:pt idx="10">
                  <c:v>34097172</c:v>
                </c:pt>
                <c:pt idx="11">
                  <c:v>34260675</c:v>
                </c:pt>
                <c:pt idx="12">
                  <c:v>34867838</c:v>
                </c:pt>
                <c:pt idx="13">
                  <c:v>36393192</c:v>
                </c:pt>
                <c:pt idx="14">
                  <c:v>37825894</c:v>
                </c:pt>
                <c:pt idx="15">
                  <c:v>39431069</c:v>
                </c:pt>
                <c:pt idx="16">
                  <c:v>40499221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Graph!$C$1</c:f>
              <c:strCache>
                <c:ptCount val="1"/>
                <c:pt idx="0">
                  <c:v>CASH</c:v>
                </c:pt>
              </c:strCache>
            </c:strRef>
          </c:tx>
          <c:cat>
            <c:strRef>
              <c:f>Graph!$A$8:$A$24</c:f>
              <c:strCache>
                <c:ptCount val="17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FY17</c:v>
                </c:pt>
              </c:strCache>
            </c:strRef>
          </c:cat>
          <c:val>
            <c:numRef>
              <c:f>Graph!$C$8:$C$24</c:f>
              <c:numCache>
                <c:formatCode>"$"#,##0_);\("$"#,##0\)</c:formatCode>
                <c:ptCount val="17"/>
                <c:pt idx="0">
                  <c:v>11567175</c:v>
                </c:pt>
                <c:pt idx="1">
                  <c:v>11573457</c:v>
                </c:pt>
                <c:pt idx="2">
                  <c:v>13030397</c:v>
                </c:pt>
                <c:pt idx="3">
                  <c:v>14612432</c:v>
                </c:pt>
                <c:pt idx="4">
                  <c:v>17031287</c:v>
                </c:pt>
                <c:pt idx="5">
                  <c:v>17802788</c:v>
                </c:pt>
                <c:pt idx="6">
                  <c:v>18955172</c:v>
                </c:pt>
                <c:pt idx="7">
                  <c:v>20437670</c:v>
                </c:pt>
                <c:pt idx="8">
                  <c:v>21063706</c:v>
                </c:pt>
                <c:pt idx="9">
                  <c:v>21889346</c:v>
                </c:pt>
                <c:pt idx="10">
                  <c:v>24697940</c:v>
                </c:pt>
                <c:pt idx="11">
                  <c:v>26918143</c:v>
                </c:pt>
                <c:pt idx="12">
                  <c:v>28847364</c:v>
                </c:pt>
                <c:pt idx="13">
                  <c:v>29507439</c:v>
                </c:pt>
                <c:pt idx="14">
                  <c:v>29411636</c:v>
                </c:pt>
                <c:pt idx="15">
                  <c:v>29542534</c:v>
                </c:pt>
                <c:pt idx="16">
                  <c:v>28849965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38624"/>
        <c:axId val="160674656"/>
      </c:lineChart>
      <c:catAx>
        <c:axId val="15973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674656"/>
        <c:crosses val="autoZero"/>
        <c:auto val="1"/>
        <c:lblAlgn val="ctr"/>
        <c:lblOffset val="100"/>
        <c:noMultiLvlLbl val="0"/>
      </c:catAx>
      <c:valAx>
        <c:axId val="160674656"/>
        <c:scaling>
          <c:orientation val="minMax"/>
        </c:scaling>
        <c:delete val="0"/>
        <c:axPos val="l"/>
        <c:majorGridlines/>
        <c:numFmt formatCode="&quot;$&quot;#,##0_);\(&quot;$&quot;#,##0\)" sourceLinked="1"/>
        <c:majorTickMark val="out"/>
        <c:minorTickMark val="none"/>
        <c:tickLblPos val="nextTo"/>
        <c:crossAx val="159738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0.59816</cdr:x>
      <cdr:y>0.33521</cdr:y>
    </cdr:from>
    <cdr:to>
      <cdr:x>0.66301</cdr:x>
      <cdr:y>0.41227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3871260" y="1843368"/>
          <a:ext cx="419704" cy="42376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0.32944</cdr:x>
      <cdr:y>0.25219</cdr:y>
    </cdr:from>
    <cdr:to>
      <cdr:x>0.35798</cdr:x>
      <cdr:y>0.3275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1935480" y="1097280"/>
          <a:ext cx="167640" cy="3276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0.16342</cdr:x>
      <cdr:y>0.37128</cdr:y>
    </cdr:from>
    <cdr:to>
      <cdr:x>0.24384</cdr:x>
      <cdr:y>0.48161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960120" y="1615440"/>
          <a:ext cx="472440" cy="4800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0.22566</cdr:x>
      <cdr:y>0.76335</cdr:y>
    </cdr:from>
    <cdr:to>
      <cdr:x>0.2957</cdr:x>
      <cdr:y>0.85092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1460427" y="3974738"/>
          <a:ext cx="453294" cy="45597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0.57847</cdr:x>
      <cdr:y>0.81086</cdr:y>
    </cdr:from>
    <cdr:to>
      <cdr:x>0.64073</cdr:x>
      <cdr:y>0.8634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 flipV="1">
          <a:off x="3398520" y="3528060"/>
          <a:ext cx="365760" cy="228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0.04723</cdr:x>
      <cdr:y>0.15745</cdr:y>
    </cdr:from>
    <cdr:to>
      <cdr:x>0.17132</cdr:x>
      <cdr:y>0.39866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7980" y="596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/>
          <a:lstStyle>
            <a:lvl1pPr algn="r">
              <a:defRPr sz="1200"/>
            </a:lvl1pPr>
          </a:lstStyle>
          <a:p>
            <a:fld id="{F1729C7B-4BCD-4D42-8584-AA79F935A9A9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9" tIns="46636" rIns="93269" bIns="466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6"/>
            <a:ext cx="5615940" cy="4187666"/>
          </a:xfrm>
          <a:prstGeom prst="rect">
            <a:avLst/>
          </a:prstGeom>
        </p:spPr>
        <p:txBody>
          <a:bodyPr vert="horz" lIns="93269" tIns="46636" rIns="93269" bIns="46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5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 anchor="b"/>
          <a:lstStyle>
            <a:lvl1pPr algn="r">
              <a:defRPr sz="1200"/>
            </a:lvl1pPr>
          </a:lstStyle>
          <a:p>
            <a:fld id="{E5BD20BD-3234-4257-806D-6D65BAC99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1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5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7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5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Fund:   State Appropriation from</a:t>
            </a:r>
            <a:r>
              <a:rPr lang="en-US" baseline="0" dirty="0" smtClean="0"/>
              <a:t> Tax $’s         $34,097,172</a:t>
            </a:r>
          </a:p>
          <a:p>
            <a:r>
              <a:rPr lang="en-US" baseline="0" dirty="0" smtClean="0"/>
              <a:t>Cash Fund:   	    Tuition Gross	  $32,042,401</a:t>
            </a:r>
          </a:p>
          <a:p>
            <a:r>
              <a:rPr lang="en-US" baseline="0" dirty="0" smtClean="0"/>
              <a:t>	     Remissions	&lt;$6,100,520&gt;</a:t>
            </a:r>
          </a:p>
          <a:p>
            <a:r>
              <a:rPr lang="en-US" baseline="0" dirty="0" smtClean="0"/>
              <a:t>	     Refunds/Uncollectibles	&lt;$1,231,367&gt;</a:t>
            </a:r>
          </a:p>
          <a:p>
            <a:r>
              <a:rPr lang="en-US" baseline="0" dirty="0" smtClean="0"/>
              <a:t>	     Student Fees	   $  249,560</a:t>
            </a:r>
          </a:p>
          <a:p>
            <a:r>
              <a:rPr lang="en-US" baseline="0" dirty="0" smtClean="0"/>
              <a:t>	     Other Cash	   $  709,000</a:t>
            </a:r>
          </a:p>
          <a:p>
            <a:r>
              <a:rPr lang="en-US" baseline="0" dirty="0" smtClean="0"/>
              <a:t>	    U-Wide Debt Svc          &lt;$1,131,134&gt;</a:t>
            </a:r>
          </a:p>
          <a:p>
            <a:r>
              <a:rPr lang="en-US" baseline="0" dirty="0" smtClean="0"/>
              <a:t>             TOTAL CASH			 $24,537,940</a:t>
            </a:r>
          </a:p>
          <a:p>
            <a:r>
              <a:rPr lang="en-US" baseline="0" dirty="0" smtClean="0"/>
              <a:t>TOTAL UNRESTRICTED BUDGET			$58,635,112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3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6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55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1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Room:</a:t>
            </a:r>
            <a:r>
              <a:rPr lang="en-US" baseline="0" dirty="0" smtClean="0"/>
              <a:t>  Double</a:t>
            </a:r>
          </a:p>
          <a:p>
            <a:r>
              <a:rPr lang="en-US" baseline="0" dirty="0" smtClean="0"/>
              <a:t>Board:  FY11   21 meal  7-day  +80 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4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DD3B-14AC-4105-B97F-23373852969D}" type="datetime1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8C3-C5B3-4DD8-A326-6DC2AB78EA0D}" type="datetime1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6272-26A4-4740-A5CE-6760792A5987}" type="datetime1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BB0-7290-49CD-98D9-4F318A2571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9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8CBF-C4D1-4599-81BA-6B7CAF1F36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0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989-817E-4E92-A39D-42DD0B85B2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7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BE2A-2B23-4A49-B9F9-C7FBE7AF54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87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D5B-B77E-4849-B4E3-1B2C9A9654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55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F376-923C-40CB-99E0-B633B1FF1A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D337-10CF-4F2B-A23C-C216972C85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31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FE3-6A90-4E39-BC25-D50A98822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8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C5F0-8630-4ABA-816D-9F09FFE17FD1}" type="datetime1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B9B-F410-423A-A24B-5B45A87134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9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26C1-958C-48F1-BA40-E216B75A0D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4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FD36-C7E7-4758-95EE-C4CAC15016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2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FF-2C45-4DD2-8C00-C899879D4771}" type="datetime1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1B64-BC4B-4AEB-A188-3460B556D049}" type="datetime1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18C9-1897-4310-99F4-9A9EDEF3C1D8}" type="datetime1">
              <a:rPr lang="en-US" smtClean="0"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F47D-859A-4B24-837D-EBF883061F3F}" type="datetime1">
              <a:rPr lang="en-US" smtClean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37A-B04C-456E-9628-4979C57ECC76}" type="datetime1">
              <a:rPr lang="en-US" smtClean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FA03-FC5B-4CF7-A3BC-5DB535BC6EAD}" type="datetime1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6618-B4A8-4957-8554-A4FD849AB3A1}" type="datetime1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60645-2264-4A08-99AA-BD879FDAAE59}" type="datetime1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7301-3D55-4913-8BC1-83EAB2385E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8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0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5239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F20F2"/>
                </a:solidFill>
              </a:rPr>
              <a:t>UNIVERSITY OF NEBRASKA AT KEARNEY</a:t>
            </a:r>
            <a:endParaRPr lang="en-US" sz="2800" b="1" dirty="0">
              <a:solidFill>
                <a:srgbClr val="2F20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Helvetica" pitchFamily="34" charset="0"/>
              </a:rPr>
              <a:t>BUDGET OVERVIEW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2016-17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Jon C. Watts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Vice Chancellor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Business and Finance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September 2016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118777"/>
              </p:ext>
            </p:extLst>
          </p:nvPr>
        </p:nvGraphicFramePr>
        <p:xfrm>
          <a:off x="381000" y="381000"/>
          <a:ext cx="8382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90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51950"/>
              </p:ext>
            </p:extLst>
          </p:nvPr>
        </p:nvGraphicFramePr>
        <p:xfrm>
          <a:off x="457200" y="533400"/>
          <a:ext cx="7010400" cy="1815084"/>
        </p:xfrm>
        <a:graphic>
          <a:graphicData uri="http://schemas.openxmlformats.org/drawingml/2006/table">
            <a:tbl>
              <a:tblPr/>
              <a:tblGrid>
                <a:gridCol w="3715512"/>
                <a:gridCol w="3294888"/>
              </a:tblGrid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Federal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41,500,000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Revolving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33,000,000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General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40,499,221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Trust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15,000,000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Cash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28,849,965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Estimated Funding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$158,849,186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2557411"/>
            <a:ext cx="3581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2016-2017  University of Nebraska at Kearney</a:t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Estimated Expenditures by Spending Category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82220"/>
              </p:ext>
            </p:extLst>
          </p:nvPr>
        </p:nvGraphicFramePr>
        <p:xfrm>
          <a:off x="457200" y="2971800"/>
          <a:ext cx="6934200" cy="3593294"/>
        </p:xfrm>
        <a:graphic>
          <a:graphicData uri="http://schemas.openxmlformats.org/drawingml/2006/table">
            <a:tbl>
              <a:tblPr/>
              <a:tblGrid>
                <a:gridCol w="4577127"/>
                <a:gridCol w="2357073"/>
              </a:tblGrid>
              <a:tr h="317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10-Instruction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45,507,135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20-Research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1,278,554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30-Public Service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2,146,324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40-Academic Support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8,641,680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50-Student Services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7,004,894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60-Institutional Administration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9,830,291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70-Physical Plant Operations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8,493,636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80-Student Financial Support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43,452,048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90-Independent Operations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22,917,668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00-Other Non-Expenditures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9,576,956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Total Budgeted Expenditures</a:t>
                      </a:r>
                      <a:endParaRPr lang="en-US" sz="1400" b="1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$158,849,186</a:t>
                      </a:r>
                      <a:endParaRPr lang="en-US" sz="1400" b="1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8600" y="13156"/>
            <a:ext cx="32800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2016-17 University of Nebraska at Kearney</a:t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Budgeted Revenue  by  Fund Source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Aided Budget</a:t>
            </a:r>
            <a:br>
              <a:rPr lang="en-US" dirty="0" smtClean="0"/>
            </a:br>
            <a:r>
              <a:rPr lang="en-US" dirty="0" smtClean="0"/>
              <a:t>2016-17</a:t>
            </a:r>
            <a:br>
              <a:rPr lang="en-US" dirty="0" smtClean="0"/>
            </a:br>
            <a:r>
              <a:rPr lang="en-US" sz="2200" dirty="0" smtClean="0"/>
              <a:t>(State and University Generated – </a:t>
            </a:r>
            <a:r>
              <a:rPr lang="en-US" sz="2200" b="1" dirty="0" smtClean="0"/>
              <a:t>Unrestricted &amp; Designated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b="1" dirty="0" smtClean="0"/>
              <a:t>General Fund   $40,499,221</a:t>
            </a:r>
          </a:p>
          <a:p>
            <a:endParaRPr lang="en-US" sz="4000" b="1" dirty="0"/>
          </a:p>
          <a:p>
            <a:r>
              <a:rPr lang="en-US" b="1" dirty="0" smtClean="0"/>
              <a:t>Cash Fund	 $28,679,965 				          	___________</a:t>
            </a:r>
          </a:p>
          <a:p>
            <a:pPr lvl="6">
              <a:buNone/>
            </a:pPr>
            <a:endParaRPr lang="en-US" b="1" dirty="0"/>
          </a:p>
          <a:p>
            <a:r>
              <a:rPr lang="en-US" b="1" dirty="0" smtClean="0"/>
              <a:t>TOTAL		 $69,179,186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Aided Budget</a:t>
            </a:r>
            <a:br>
              <a:rPr lang="en-US" dirty="0" smtClean="0"/>
            </a:br>
            <a:r>
              <a:rPr lang="en-US" sz="2200" dirty="0" smtClean="0"/>
              <a:t>(State &amp; University Generated – </a:t>
            </a:r>
            <a:r>
              <a:rPr lang="en-US" sz="2200" b="1" dirty="0" smtClean="0"/>
              <a:t>Unrestricted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General Fund: </a:t>
            </a:r>
          </a:p>
          <a:p>
            <a:pPr lvl="1"/>
            <a:r>
              <a:rPr lang="en-US" dirty="0" smtClean="0"/>
              <a:t>State Appropriation of Tax $’s	  $40,499,221</a:t>
            </a:r>
          </a:p>
          <a:p>
            <a:r>
              <a:rPr lang="en-US" b="1" dirty="0" smtClean="0"/>
              <a:t>Cash Funds:</a:t>
            </a:r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en-US" dirty="0" smtClean="0"/>
              <a:t>Gross Tuition		 $37,780,412</a:t>
            </a:r>
          </a:p>
          <a:p>
            <a:pPr lvl="1"/>
            <a:r>
              <a:rPr lang="en-US" dirty="0" smtClean="0"/>
              <a:t>Remissions		($ 8,040,945)</a:t>
            </a:r>
          </a:p>
          <a:p>
            <a:pPr lvl="1"/>
            <a:r>
              <a:rPr lang="en-US" dirty="0" smtClean="0"/>
              <a:t>Refunds/Uncollect	($    925,268)</a:t>
            </a:r>
          </a:p>
          <a:p>
            <a:pPr lvl="1"/>
            <a:r>
              <a:rPr lang="en-US" dirty="0" smtClean="0"/>
              <a:t>Student Fees		 $    256,900</a:t>
            </a:r>
          </a:p>
          <a:p>
            <a:pPr lvl="1"/>
            <a:r>
              <a:rPr lang="en-US" dirty="0" smtClean="0"/>
              <a:t>Misc Other Cash	 $    740,000</a:t>
            </a:r>
          </a:p>
          <a:p>
            <a:pPr lvl="1"/>
            <a:r>
              <a:rPr lang="en-US" dirty="0" smtClean="0"/>
              <a:t>U-Wide Debt Svc	</a:t>
            </a:r>
            <a:r>
              <a:rPr lang="en-US" u="sng" dirty="0" smtClean="0"/>
              <a:t>($ 1,131,134)</a:t>
            </a:r>
            <a:r>
              <a:rPr lang="en-US" dirty="0" smtClean="0"/>
              <a:t>	  </a:t>
            </a:r>
            <a:r>
              <a:rPr lang="en-US" u="sng" dirty="0" smtClean="0"/>
              <a:t>$28,679,965</a:t>
            </a: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TOTAL					  $69,179,186</a:t>
            </a:r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560624"/>
              </p:ext>
            </p:extLst>
          </p:nvPr>
        </p:nvGraphicFramePr>
        <p:xfrm>
          <a:off x="1295400" y="168228"/>
          <a:ext cx="6705600" cy="6376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Worksheet" r:id="rId3" imgW="6083279" imgH="5784867" progId="Excel.Sheet.12">
                  <p:embed/>
                </p:oleObj>
              </mc:Choice>
              <mc:Fallback>
                <p:oleObj name="Worksheet" r:id="rId3" imgW="6083279" imgH="57848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68228"/>
                        <a:ext cx="6705600" cy="6376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81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066027"/>
              </p:ext>
            </p:extLst>
          </p:nvPr>
        </p:nvGraphicFramePr>
        <p:xfrm>
          <a:off x="228600" y="76200"/>
          <a:ext cx="8943680" cy="662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257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UNIVERSITY OF NEBRASKA AT KEARNEY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 Aided Budget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128061"/>
              </p:ext>
            </p:extLst>
          </p:nvPr>
        </p:nvGraphicFramePr>
        <p:xfrm>
          <a:off x="457200" y="1905000"/>
          <a:ext cx="84582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Worksheet" r:id="rId4" imgW="17417984" imgH="4375141" progId="Excel.Sheet.12">
                  <p:embed/>
                </p:oleObj>
              </mc:Choice>
              <mc:Fallback>
                <p:oleObj name="Worksheet" r:id="rId4" imgW="17417984" imgH="43751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905000"/>
                        <a:ext cx="8458200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829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STATE AIDED BUDGET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FY 2016-17</a:t>
            </a:r>
            <a:br>
              <a:rPr lang="en-US" sz="2400" dirty="0" smtClean="0"/>
            </a:br>
            <a:r>
              <a:rPr lang="en-US" sz="2000" dirty="0" smtClean="0"/>
              <a:t>University of Nebraska at Kearney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142798"/>
              </p:ext>
            </p:extLst>
          </p:nvPr>
        </p:nvGraphicFramePr>
        <p:xfrm>
          <a:off x="762000" y="16764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35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499352"/>
              </p:ext>
            </p:extLst>
          </p:nvPr>
        </p:nvGraphicFramePr>
        <p:xfrm>
          <a:off x="685800" y="152400"/>
          <a:ext cx="7848600" cy="620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Worksheet" r:id="rId4" imgW="10623565" imgH="9004369" progId="Excel.Sheet.12">
                  <p:embed/>
                </p:oleObj>
              </mc:Choice>
              <mc:Fallback>
                <p:oleObj name="Worksheet" r:id="rId4" imgW="10623565" imgH="90043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52400"/>
                        <a:ext cx="7848600" cy="620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77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668500"/>
              </p:ext>
            </p:extLst>
          </p:nvPr>
        </p:nvGraphicFramePr>
        <p:xfrm>
          <a:off x="533400" y="304799"/>
          <a:ext cx="7848600" cy="624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Worksheet" r:id="rId3" imgW="9988522" imgH="10883883" progId="Excel.Sheet.12">
                  <p:embed/>
                </p:oleObj>
              </mc:Choice>
              <mc:Fallback>
                <p:oleObj name="Worksheet" r:id="rId3" imgW="9988522" imgH="108838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304799"/>
                        <a:ext cx="7848600" cy="624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1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88" y="123825"/>
            <a:ext cx="97059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92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534210"/>
              </p:ext>
            </p:extLst>
          </p:nvPr>
        </p:nvGraphicFramePr>
        <p:xfrm>
          <a:off x="1492250" y="815975"/>
          <a:ext cx="6159500" cy="522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Worksheet" r:id="rId3" imgW="6159556" imgH="5226059" progId="Excel.Sheet.12">
                  <p:embed/>
                </p:oleObj>
              </mc:Choice>
              <mc:Fallback>
                <p:oleObj name="Worksheet" r:id="rId3" imgW="6159556" imgH="52260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2250" y="815975"/>
                        <a:ext cx="6159500" cy="522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981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277668"/>
              </p:ext>
            </p:extLst>
          </p:nvPr>
        </p:nvGraphicFramePr>
        <p:xfrm>
          <a:off x="762000" y="609599"/>
          <a:ext cx="7696200" cy="4336045"/>
        </p:xfrm>
        <a:graphic>
          <a:graphicData uri="http://schemas.openxmlformats.org/drawingml/2006/table">
            <a:tbl>
              <a:tblPr/>
              <a:tblGrid>
                <a:gridCol w="972152"/>
                <a:gridCol w="810127"/>
                <a:gridCol w="2794935"/>
                <a:gridCol w="1498733"/>
                <a:gridCol w="1620253"/>
              </a:tblGrid>
              <a:tr h="52898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Current Year Allocation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98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Personnel/Non-Personnel Base Budget FY17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83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&amp; Student Affairs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$39,432,991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919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Distance Learning -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Dept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Alloc's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1,930,000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Business &amp; Finance Division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9,896,641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Chancellor's Division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3,306,380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Enhancement/Priorities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788,417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$13,804,757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Indirect Costs Research Incentive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74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$69,179,186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iamond 3"/>
          <p:cNvSpPr/>
          <p:nvPr/>
        </p:nvSpPr>
        <p:spPr>
          <a:xfrm>
            <a:off x="1451514" y="2109017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5" name="Diamond 4"/>
          <p:cNvSpPr/>
          <p:nvPr/>
        </p:nvSpPr>
        <p:spPr>
          <a:xfrm>
            <a:off x="1450735" y="2805934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6" name="Diamond 5"/>
          <p:cNvSpPr/>
          <p:nvPr/>
        </p:nvSpPr>
        <p:spPr>
          <a:xfrm>
            <a:off x="1450735" y="3186972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" name="Diamond 6"/>
          <p:cNvSpPr/>
          <p:nvPr/>
        </p:nvSpPr>
        <p:spPr>
          <a:xfrm>
            <a:off x="1450735" y="3577962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" name="Diamond 7"/>
          <p:cNvSpPr/>
          <p:nvPr/>
        </p:nvSpPr>
        <p:spPr>
          <a:xfrm>
            <a:off x="1450735" y="3977318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9" name="Diamond 8"/>
          <p:cNvSpPr/>
          <p:nvPr/>
        </p:nvSpPr>
        <p:spPr>
          <a:xfrm>
            <a:off x="1450735" y="4349990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0" name="Minus 9"/>
          <p:cNvSpPr/>
          <p:nvPr/>
        </p:nvSpPr>
        <p:spPr>
          <a:xfrm flipH="1" flipV="1">
            <a:off x="2362199" y="2260771"/>
            <a:ext cx="45719" cy="38099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37567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367762"/>
              </p:ext>
            </p:extLst>
          </p:nvPr>
        </p:nvGraphicFramePr>
        <p:xfrm>
          <a:off x="457200" y="609604"/>
          <a:ext cx="8229600" cy="556412"/>
        </p:xfrm>
        <a:graphic>
          <a:graphicData uri="http://schemas.openxmlformats.org/drawingml/2006/table">
            <a:tbl>
              <a:tblPr/>
              <a:tblGrid>
                <a:gridCol w="482818"/>
                <a:gridCol w="347195"/>
                <a:gridCol w="444843"/>
                <a:gridCol w="884262"/>
                <a:gridCol w="168172"/>
                <a:gridCol w="884262"/>
                <a:gridCol w="168172"/>
                <a:gridCol w="884262"/>
                <a:gridCol w="168172"/>
                <a:gridCol w="976485"/>
                <a:gridCol w="168172"/>
                <a:gridCol w="960211"/>
                <a:gridCol w="249546"/>
                <a:gridCol w="1443028"/>
              </a:tblGrid>
              <a:tr h="221187">
                <a:tc gridSpan="12">
                  <a:txBody>
                    <a:bodyPr/>
                    <a:lstStyle/>
                    <a:p>
                      <a:endParaRPr lang="en-US" dirty="0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27893"/>
              </p:ext>
            </p:extLst>
          </p:nvPr>
        </p:nvGraphicFramePr>
        <p:xfrm>
          <a:off x="685800" y="533400"/>
          <a:ext cx="8001000" cy="502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Worksheet" r:id="rId3" imgW="15430461" imgH="4667250" progId="Excel.Sheet.12">
                  <p:embed/>
                </p:oleObj>
              </mc:Choice>
              <mc:Fallback>
                <p:oleObj name="Worksheet" r:id="rId3" imgW="15430461" imgH="4667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533400"/>
                        <a:ext cx="8001000" cy="5029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6694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REDUCTION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2001-02  Special Session 			($   288,246) </a:t>
            </a:r>
            <a:r>
              <a:rPr lang="en-US" sz="2000" dirty="0" smtClean="0"/>
              <a:t>(FY02)</a:t>
            </a:r>
          </a:p>
          <a:p>
            <a:r>
              <a:rPr lang="en-US" dirty="0" smtClean="0"/>
              <a:t>2001-02  Special Session			($   592,303) </a:t>
            </a:r>
            <a:r>
              <a:rPr lang="en-US" sz="2000" dirty="0" smtClean="0"/>
              <a:t>(FY03)</a:t>
            </a:r>
          </a:p>
          <a:p>
            <a:r>
              <a:rPr lang="en-US" dirty="0" smtClean="0"/>
              <a:t>2001-02  April				($   536,116) </a:t>
            </a:r>
            <a:r>
              <a:rPr lang="en-US" sz="2000" dirty="0" smtClean="0"/>
              <a:t>(FY03)</a:t>
            </a:r>
          </a:p>
          <a:p>
            <a:r>
              <a:rPr lang="en-US" dirty="0" smtClean="0"/>
              <a:t>2002-03  July 1				($1,208,572)</a:t>
            </a:r>
          </a:p>
          <a:p>
            <a:r>
              <a:rPr lang="en-US" dirty="0" smtClean="0"/>
              <a:t>2003-04  July 1				($1,675,828)</a:t>
            </a:r>
          </a:p>
          <a:p>
            <a:r>
              <a:rPr lang="en-US" dirty="0" smtClean="0"/>
              <a:t>2004-05  July 1				($      86,335)</a:t>
            </a:r>
          </a:p>
          <a:p>
            <a:r>
              <a:rPr lang="en-US" dirty="0" smtClean="0"/>
              <a:t>2005-06  July 1				($    531,021)</a:t>
            </a:r>
          </a:p>
          <a:p>
            <a:r>
              <a:rPr lang="en-US" dirty="0" smtClean="0"/>
              <a:t>2006-07  July 1				 $                 0</a:t>
            </a:r>
          </a:p>
          <a:p>
            <a:r>
              <a:rPr lang="en-US" dirty="0" smtClean="0"/>
              <a:t>2007-08  July 1				($    243,893)</a:t>
            </a:r>
          </a:p>
          <a:p>
            <a:r>
              <a:rPr lang="en-US" dirty="0" smtClean="0"/>
              <a:t>2008-09  July 1				($    385,401)</a:t>
            </a:r>
          </a:p>
          <a:p>
            <a:r>
              <a:rPr lang="en-US" dirty="0" smtClean="0"/>
              <a:t>2009-10  July 1				($    794,059)</a:t>
            </a:r>
          </a:p>
          <a:p>
            <a:r>
              <a:rPr lang="en-US" dirty="0" smtClean="0"/>
              <a:t>2009-10  Special Session			($    342,763)</a:t>
            </a:r>
          </a:p>
          <a:p>
            <a:r>
              <a:rPr lang="en-US" dirty="0" smtClean="0"/>
              <a:t>2010-11  July 1				($1,086,478)</a:t>
            </a:r>
          </a:p>
          <a:p>
            <a:r>
              <a:rPr lang="en-US" dirty="0" smtClean="0"/>
              <a:t>2011-12  July 1				($   368,430)</a:t>
            </a:r>
          </a:p>
          <a:p>
            <a:r>
              <a:rPr lang="en-US" dirty="0" smtClean="0"/>
              <a:t>2012-13 July 1				$                 0</a:t>
            </a:r>
          </a:p>
          <a:p>
            <a:r>
              <a:rPr lang="en-US" dirty="0" smtClean="0"/>
              <a:t>2013-14 July 1				$                 0</a:t>
            </a:r>
          </a:p>
          <a:p>
            <a:r>
              <a:rPr lang="en-US" dirty="0" smtClean="0"/>
              <a:t>2014-15 July 1				$                 0</a:t>
            </a:r>
          </a:p>
          <a:p>
            <a:r>
              <a:rPr lang="en-US" dirty="0" smtClean="0"/>
              <a:t>2015-16 July 1				($   176,764)</a:t>
            </a:r>
          </a:p>
          <a:p>
            <a:r>
              <a:rPr lang="en-US" dirty="0" smtClean="0"/>
              <a:t>2015-16 Enrollment/Revenue Decline-</a:t>
            </a:r>
            <a:r>
              <a:rPr lang="en-US" dirty="0" err="1" smtClean="0"/>
              <a:t>Add’l</a:t>
            </a:r>
            <a:r>
              <a:rPr lang="en-US" dirty="0" smtClean="0"/>
              <a:t> Reduction	($   988,880) </a:t>
            </a:r>
          </a:p>
          <a:p>
            <a:r>
              <a:rPr lang="en-US" u="sng" dirty="0" smtClean="0"/>
              <a:t>2016-17 July 1				($   241,253)                  </a:t>
            </a:r>
          </a:p>
          <a:p>
            <a:pPr lvl="1"/>
            <a:r>
              <a:rPr lang="en-US" b="1" dirty="0" smtClean="0"/>
              <a:t>TOTAL				</a:t>
            </a:r>
            <a:r>
              <a:rPr lang="en-US" sz="3200" b="1" dirty="0" smtClean="0"/>
              <a:t>($9,546,342)</a:t>
            </a:r>
          </a:p>
          <a:p>
            <a:pPr marL="457200" lvl="1" indent="0">
              <a:buNone/>
            </a:pPr>
            <a:endParaRPr lang="en-US" sz="3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TUITION INCREASE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31520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</a:p>
          <a:p>
            <a:pPr>
              <a:buNone/>
            </a:pPr>
            <a:r>
              <a:rPr lang="en-US" u="sng" dirty="0" smtClean="0"/>
              <a:t>				Tuition</a:t>
            </a:r>
          </a:p>
          <a:p>
            <a:r>
              <a:rPr lang="en-US" dirty="0" smtClean="0"/>
              <a:t>2001-02		10.0%		</a:t>
            </a:r>
          </a:p>
          <a:p>
            <a:r>
              <a:rPr lang="en-US" dirty="0" smtClean="0"/>
              <a:t>2002-03		10.0%		</a:t>
            </a:r>
          </a:p>
          <a:p>
            <a:r>
              <a:rPr lang="en-US" dirty="0" smtClean="0"/>
              <a:t>2003-04		14.9%		</a:t>
            </a:r>
          </a:p>
          <a:p>
            <a:r>
              <a:rPr lang="en-US" dirty="0" smtClean="0"/>
              <a:t>2004-05		12.0%		</a:t>
            </a:r>
          </a:p>
          <a:p>
            <a:r>
              <a:rPr lang="en-US" dirty="0" smtClean="0"/>
              <a:t>2005-06		  4.9%		</a:t>
            </a:r>
          </a:p>
          <a:p>
            <a:r>
              <a:rPr lang="en-US" dirty="0" smtClean="0"/>
              <a:t>2006-07		  5.9%		</a:t>
            </a:r>
          </a:p>
          <a:p>
            <a:r>
              <a:rPr lang="en-US" dirty="0" smtClean="0"/>
              <a:t>2007-08		  6.0%		</a:t>
            </a:r>
          </a:p>
          <a:p>
            <a:r>
              <a:rPr lang="en-US" dirty="0" smtClean="0"/>
              <a:t>2008-09		  6.0%		</a:t>
            </a:r>
          </a:p>
          <a:p>
            <a:r>
              <a:rPr lang="en-US" dirty="0" smtClean="0"/>
              <a:t>2009-10		  4.0%		</a:t>
            </a:r>
            <a:endParaRPr lang="en-US" sz="1600" dirty="0"/>
          </a:p>
          <a:p>
            <a:r>
              <a:rPr lang="en-US" dirty="0" smtClean="0"/>
              <a:t>2010-11		  6.0%</a:t>
            </a:r>
            <a:r>
              <a:rPr lang="en-US" b="1" dirty="0" smtClean="0"/>
              <a:t>	</a:t>
            </a:r>
          </a:p>
          <a:p>
            <a:r>
              <a:rPr lang="en-US" dirty="0" smtClean="0"/>
              <a:t>2011-12		  5.0%</a:t>
            </a:r>
            <a:r>
              <a:rPr lang="en-US" b="1" dirty="0" smtClean="0"/>
              <a:t>	</a:t>
            </a:r>
          </a:p>
          <a:p>
            <a:r>
              <a:rPr lang="en-US" dirty="0" smtClean="0"/>
              <a:t>2012-13		  3.75%</a:t>
            </a:r>
          </a:p>
          <a:p>
            <a:r>
              <a:rPr lang="en-US" dirty="0" smtClean="0"/>
              <a:t>2013-14		  0.00% Res;  3% </a:t>
            </a:r>
            <a:r>
              <a:rPr lang="en-US" dirty="0" err="1" smtClean="0"/>
              <a:t>NonRes</a:t>
            </a:r>
            <a:endParaRPr lang="en-US" dirty="0" smtClean="0"/>
          </a:p>
          <a:p>
            <a:r>
              <a:rPr lang="en-US" dirty="0" smtClean="0"/>
              <a:t>2014-15		</a:t>
            </a:r>
            <a:r>
              <a:rPr lang="en-US" dirty="0"/>
              <a:t> </a:t>
            </a:r>
            <a:r>
              <a:rPr lang="en-US" dirty="0" smtClean="0"/>
              <a:t> 0.00</a:t>
            </a:r>
            <a:r>
              <a:rPr lang="en-US" dirty="0"/>
              <a:t>% Res;  3% </a:t>
            </a:r>
            <a:r>
              <a:rPr lang="en-US" dirty="0" err="1"/>
              <a:t>NonRes</a:t>
            </a:r>
            <a:endParaRPr lang="en-US" dirty="0" smtClean="0"/>
          </a:p>
          <a:p>
            <a:r>
              <a:rPr lang="en-US" dirty="0" smtClean="0"/>
              <a:t>2015-16		</a:t>
            </a:r>
            <a:r>
              <a:rPr lang="en-US" dirty="0"/>
              <a:t> </a:t>
            </a:r>
            <a:r>
              <a:rPr lang="en-US" dirty="0" smtClean="0"/>
              <a:t> 1.75% </a:t>
            </a:r>
          </a:p>
          <a:p>
            <a:r>
              <a:rPr lang="en-US" b="1" dirty="0" smtClean="0"/>
              <a:t>2016-17		  2.50%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F20F2"/>
                </a:solidFill>
              </a:rPr>
              <a:t>REVENUE BOND BUDGET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(Designated/Restricted)</a:t>
            </a:r>
            <a:br>
              <a:rPr lang="en-US" sz="2200" dirty="0" smtClean="0"/>
            </a:br>
            <a:r>
              <a:rPr lang="en-US" sz="2200" dirty="0" smtClean="0"/>
              <a:t>2016-17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Dormitory Rental			  $8,139,000</a:t>
            </a:r>
          </a:p>
          <a:p>
            <a:r>
              <a:rPr lang="en-US" sz="2000" dirty="0" smtClean="0"/>
              <a:t>Food Service				  $7,297,000</a:t>
            </a:r>
          </a:p>
          <a:p>
            <a:r>
              <a:rPr lang="en-US" sz="2000" dirty="0" smtClean="0"/>
              <a:t>Facility Fee				  $   680,000</a:t>
            </a:r>
          </a:p>
          <a:p>
            <a:r>
              <a:rPr lang="en-US" sz="2000" dirty="0" smtClean="0"/>
              <a:t>Union Expansion			  $   440,000</a:t>
            </a:r>
          </a:p>
          <a:p>
            <a:r>
              <a:rPr lang="en-US" sz="2000" dirty="0" smtClean="0"/>
              <a:t>Bookstore Commission			  $   160,000</a:t>
            </a:r>
          </a:p>
          <a:p>
            <a:r>
              <a:rPr lang="en-US" sz="2000" dirty="0" smtClean="0"/>
              <a:t>University Heights Apts			  $   290,000</a:t>
            </a:r>
          </a:p>
          <a:p>
            <a:r>
              <a:rPr lang="en-US" sz="2000" dirty="0" smtClean="0"/>
              <a:t>Misc Income				  $1,089,000</a:t>
            </a:r>
          </a:p>
          <a:p>
            <a:r>
              <a:rPr lang="en-US" sz="2000" dirty="0" smtClean="0"/>
              <a:t>Interest Income			  </a:t>
            </a:r>
            <a:r>
              <a:rPr lang="en-US" sz="2000" u="sng" dirty="0" smtClean="0"/>
              <a:t>$   160,000</a:t>
            </a:r>
          </a:p>
          <a:p>
            <a:pPr lvl="1"/>
            <a:r>
              <a:rPr lang="en-US" sz="1600" dirty="0" smtClean="0"/>
              <a:t>TOTAL  INCOME			  $  18,255,000  </a:t>
            </a:r>
          </a:p>
          <a:p>
            <a:pPr lvl="1">
              <a:buNone/>
            </a:pPr>
            <a:endParaRPr lang="en-US" sz="1600" b="1" dirty="0"/>
          </a:p>
          <a:p>
            <a:pPr lvl="1">
              <a:buNone/>
            </a:pPr>
            <a:r>
              <a:rPr lang="en-US" sz="2600" b="1" dirty="0" smtClean="0">
                <a:solidFill>
                  <a:srgbClr val="2F20F2"/>
                </a:solidFill>
              </a:rPr>
              <a:t>LESS OPERATION &amp; MAINTENANCE	($9,018,000)</a:t>
            </a:r>
          </a:p>
          <a:p>
            <a:pPr lvl="1">
              <a:buNone/>
            </a:pPr>
            <a:r>
              <a:rPr lang="en-US" sz="2000" dirty="0" smtClean="0"/>
              <a:t>LESS FOOD COSTS			</a:t>
            </a:r>
            <a:r>
              <a:rPr lang="en-US" sz="2000" u="sng" dirty="0" smtClean="0"/>
              <a:t>($4,778,000)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Available for Debt Service		 $4,459,000</a:t>
            </a:r>
          </a:p>
          <a:p>
            <a:pPr lvl="1">
              <a:buNone/>
            </a:pPr>
            <a:r>
              <a:rPr lang="en-US" sz="2000" dirty="0" smtClean="0"/>
              <a:t>	Bond Interest Committed		 $1,849,290</a:t>
            </a:r>
            <a:r>
              <a:rPr lang="en-US" sz="2000" b="1" dirty="0" smtClean="0"/>
              <a:t>	</a:t>
            </a:r>
            <a:r>
              <a:rPr lang="en-US" sz="2000" b="1" dirty="0"/>
              <a:t>	</a:t>
            </a:r>
            <a:r>
              <a:rPr lang="en-US" sz="2000" b="1" dirty="0" smtClean="0"/>
              <a:t>	</a:t>
            </a:r>
          </a:p>
          <a:p>
            <a:pPr lvl="1">
              <a:buNone/>
            </a:pPr>
            <a:r>
              <a:rPr lang="en-US" sz="2000" b="1" dirty="0" smtClean="0"/>
              <a:t>	Debt Service Charge		             2.41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367809"/>
              </p:ext>
            </p:extLst>
          </p:nvPr>
        </p:nvGraphicFramePr>
        <p:xfrm>
          <a:off x="914400" y="838202"/>
          <a:ext cx="7467600" cy="5124835"/>
        </p:xfrm>
        <a:graphic>
          <a:graphicData uri="http://schemas.openxmlformats.org/drawingml/2006/table">
            <a:tbl>
              <a:tblPr/>
              <a:tblGrid>
                <a:gridCol w="477450"/>
                <a:gridCol w="477450"/>
                <a:gridCol w="1753132"/>
                <a:gridCol w="910135"/>
                <a:gridCol w="134283"/>
                <a:gridCol w="1089180"/>
                <a:gridCol w="253645"/>
                <a:gridCol w="1119021"/>
                <a:gridCol w="134283"/>
                <a:gridCol w="1119021"/>
              </a:tblGrid>
              <a:tr h="1401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University of Nebraska at Kearney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2016-17 General Operating Budget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1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9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REVENUE BOND (Auxiliary/Revolving)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FY17 Base Budget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7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017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Personal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NonPersonal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2016-17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OF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17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Services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Services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BASE BUDGET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BASE BUDGET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1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 -benefits separated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01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Chancellor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2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Internal Audit-Revenue Bond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$32,623 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$32,623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0.21%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1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Intercollegiate Athletics  Pre-Season Meals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$20,000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$20,000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0.13%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70"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$32,623 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$20,000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$52,623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0.34%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01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Affairs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1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Information Technology Svcs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$29,774 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$244,066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$273,840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1.75%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1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Student Affairs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(incl Intramurals)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$1,112,587 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$333,287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$1,445,874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9.24%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70"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$1,142,361 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$577,353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$1,719,714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10.99%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01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8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Business &amp; Finance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Food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Svcs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Principle/Interest Payments)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$2,479,387 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$7,954,856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$10,434,243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66.69%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1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Utilities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$1,693,839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$1,693,839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10.83%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Benefits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$1,192,018 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$1,192,018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7.62%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1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Enhancement/Priority Funds*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$8,693 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$544,160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$552,853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3.53%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1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BASE BUDGET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$4,855,082 </a:t>
                      </a:r>
                    </a:p>
                  </a:txBody>
                  <a:tcPr marL="4803" marR="4803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$10,790,208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$15,645,290 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029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  Funding accumulation will be used for future revenue bond projects.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9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 Food Svc Exp's $4,778,000; Principle/Interest Payments $1,849,290</a:t>
                      </a: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397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F20F2"/>
                </a:solidFill>
              </a:rPr>
              <a:t>ROOM &amp; BOARD INCREASE HISTORY</a:t>
            </a:r>
            <a:endParaRPr lang="en-US" dirty="0">
              <a:solidFill>
                <a:srgbClr val="2F20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				</a:t>
            </a:r>
            <a:r>
              <a:rPr lang="en-US" sz="2000" b="1" u="sng" dirty="0" smtClean="0">
                <a:latin typeface="+mj-lt"/>
              </a:rPr>
              <a:t>ROOM/Sem</a:t>
            </a:r>
            <a:r>
              <a:rPr lang="en-US" dirty="0" smtClean="0">
                <a:latin typeface="+mj-lt"/>
              </a:rPr>
              <a:t> 		</a:t>
            </a:r>
            <a:r>
              <a:rPr lang="en-US" sz="2000" b="1" u="sng" dirty="0" smtClean="0">
                <a:latin typeface="+mj-lt"/>
              </a:rPr>
              <a:t>BOARD/</a:t>
            </a:r>
            <a:r>
              <a:rPr lang="en-US" sz="2000" b="1" u="sng" dirty="0" err="1" smtClean="0">
                <a:latin typeface="+mj-lt"/>
              </a:rPr>
              <a:t>Sem</a:t>
            </a:r>
            <a:r>
              <a:rPr lang="en-US" dirty="0" smtClean="0">
                <a:latin typeface="+mj-lt"/>
              </a:rPr>
              <a:t>	 	</a:t>
            </a:r>
            <a:r>
              <a:rPr lang="en-US" u="sng" dirty="0" smtClean="0">
                <a:latin typeface="+mj-lt"/>
              </a:rPr>
              <a:t> </a:t>
            </a:r>
            <a:r>
              <a:rPr lang="en-US" sz="2000" b="1" u="sng" dirty="0" smtClean="0">
                <a:latin typeface="+mj-lt"/>
              </a:rPr>
              <a:t>Per Year  </a:t>
            </a:r>
          </a:p>
          <a:p>
            <a:r>
              <a:rPr lang="en-US" dirty="0" smtClean="0">
                <a:latin typeface="+mj-lt"/>
              </a:rPr>
              <a:t>2001-02		$1,008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+$88</a:t>
            </a:r>
            <a:r>
              <a:rPr lang="en-US" dirty="0" smtClean="0">
                <a:latin typeface="+mj-lt"/>
              </a:rPr>
              <a:t>	$  943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+$53</a:t>
            </a:r>
            <a:r>
              <a:rPr lang="en-US" dirty="0" smtClean="0">
                <a:latin typeface="+mj-lt"/>
              </a:rPr>
              <a:t>	$3,902</a:t>
            </a:r>
          </a:p>
          <a:p>
            <a:r>
              <a:rPr lang="en-US" dirty="0" smtClean="0">
                <a:latin typeface="+mj-lt"/>
              </a:rPr>
              <a:t>2002-03		$1,071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+$63</a:t>
            </a:r>
            <a:r>
              <a:rPr lang="en-US" dirty="0" smtClean="0">
                <a:latin typeface="+mj-lt"/>
              </a:rPr>
              <a:t>	$1,007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+$64</a:t>
            </a:r>
            <a:r>
              <a:rPr lang="en-US" dirty="0" smtClean="0">
                <a:latin typeface="+mj-lt"/>
              </a:rPr>
              <a:t>	$4,156</a:t>
            </a:r>
          </a:p>
          <a:p>
            <a:r>
              <a:rPr lang="en-US" dirty="0" smtClean="0">
                <a:latin typeface="+mj-lt"/>
              </a:rPr>
              <a:t>2003-04		$1,146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+$75</a:t>
            </a:r>
            <a:r>
              <a:rPr lang="en-US" dirty="0" smtClean="0">
                <a:latin typeface="+mj-lt"/>
              </a:rPr>
              <a:t>	$1,072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+$65</a:t>
            </a:r>
            <a:r>
              <a:rPr lang="en-US" dirty="0" smtClean="0">
                <a:latin typeface="+mj-lt"/>
              </a:rPr>
              <a:t>	$4,436</a:t>
            </a:r>
          </a:p>
          <a:p>
            <a:r>
              <a:rPr lang="en-US" dirty="0" smtClean="0">
                <a:latin typeface="+mj-lt"/>
              </a:rPr>
              <a:t>2004-05		$1,289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+$143</a:t>
            </a:r>
            <a:r>
              <a:rPr lang="en-US" dirty="0" smtClean="0">
                <a:latin typeface="+mj-lt"/>
              </a:rPr>
              <a:t>	$1,206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+$134</a:t>
            </a:r>
            <a:r>
              <a:rPr lang="en-US" dirty="0" smtClean="0">
                <a:latin typeface="+mj-lt"/>
              </a:rPr>
              <a:t>	$4,990</a:t>
            </a:r>
          </a:p>
          <a:p>
            <a:r>
              <a:rPr lang="en-US" dirty="0" smtClean="0">
                <a:latin typeface="+mj-lt"/>
              </a:rPr>
              <a:t>2005-06		$1,376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+$87</a:t>
            </a:r>
            <a:r>
              <a:rPr lang="en-US" dirty="0" smtClean="0">
                <a:latin typeface="+mj-lt"/>
              </a:rPr>
              <a:t>	$1,287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+$81</a:t>
            </a:r>
            <a:r>
              <a:rPr lang="en-US" dirty="0" smtClean="0">
                <a:latin typeface="+mj-lt"/>
              </a:rPr>
              <a:t>	$5,326</a:t>
            </a:r>
          </a:p>
          <a:p>
            <a:r>
              <a:rPr lang="en-US" dirty="0" smtClean="0">
                <a:latin typeface="+mj-lt"/>
              </a:rPr>
              <a:t>2006-07		$1,469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+$93</a:t>
            </a:r>
            <a:r>
              <a:rPr lang="en-US" dirty="0" smtClean="0">
                <a:latin typeface="+mj-lt"/>
              </a:rPr>
              <a:t>	$1,374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+$87</a:t>
            </a:r>
            <a:r>
              <a:rPr lang="en-US" dirty="0" smtClean="0">
                <a:latin typeface="+mj-lt"/>
              </a:rPr>
              <a:t>	$5,686</a:t>
            </a:r>
          </a:p>
          <a:p>
            <a:r>
              <a:rPr lang="en-US" dirty="0" smtClean="0">
                <a:latin typeface="+mj-lt"/>
              </a:rPr>
              <a:t>2007-08		$1,550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+$81</a:t>
            </a:r>
            <a:r>
              <a:rPr lang="en-US" dirty="0" smtClean="0">
                <a:latin typeface="+mj-lt"/>
              </a:rPr>
              <a:t>	$1,450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+$76</a:t>
            </a:r>
            <a:r>
              <a:rPr lang="en-US" dirty="0" smtClean="0">
                <a:latin typeface="+mj-lt"/>
              </a:rPr>
              <a:t>	$6,000</a:t>
            </a:r>
          </a:p>
          <a:p>
            <a:r>
              <a:rPr lang="en-US" dirty="0" smtClean="0">
                <a:latin typeface="+mj-lt"/>
              </a:rPr>
              <a:t>2008-09		$1,635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+$85</a:t>
            </a:r>
            <a:r>
              <a:rPr lang="en-US" dirty="0" smtClean="0">
                <a:latin typeface="+mj-lt"/>
              </a:rPr>
              <a:t>	$1,530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+$80</a:t>
            </a:r>
            <a:r>
              <a:rPr lang="en-US" dirty="0" smtClean="0">
                <a:latin typeface="+mj-lt"/>
              </a:rPr>
              <a:t>	$6,330</a:t>
            </a:r>
          </a:p>
          <a:p>
            <a:r>
              <a:rPr lang="en-US" dirty="0" smtClean="0">
                <a:latin typeface="+mj-lt"/>
              </a:rPr>
              <a:t>2009-10		$1,725  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+$90</a:t>
            </a:r>
            <a:r>
              <a:rPr lang="en-US" dirty="0" smtClean="0">
                <a:latin typeface="+mj-lt"/>
              </a:rPr>
              <a:t>	$1,690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+$160</a:t>
            </a:r>
            <a:r>
              <a:rPr lang="en-US" dirty="0" smtClean="0">
                <a:latin typeface="+mj-lt"/>
              </a:rPr>
              <a:t>	$6,830</a:t>
            </a:r>
          </a:p>
          <a:p>
            <a:r>
              <a:rPr lang="en-US" dirty="0" smtClean="0">
                <a:latin typeface="+mj-lt"/>
              </a:rPr>
              <a:t>2010-11		$1,820  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+$95</a:t>
            </a:r>
            <a:r>
              <a:rPr lang="en-US" dirty="0" smtClean="0">
                <a:latin typeface="+mj-lt"/>
              </a:rPr>
              <a:t>	$1,783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+$93</a:t>
            </a:r>
            <a:r>
              <a:rPr lang="en-US" dirty="0" smtClean="0">
                <a:latin typeface="+mj-lt"/>
              </a:rPr>
              <a:t>	$7,206</a:t>
            </a:r>
          </a:p>
          <a:p>
            <a:r>
              <a:rPr lang="en-US" dirty="0" smtClean="0"/>
              <a:t>2011-12</a:t>
            </a:r>
            <a:r>
              <a:rPr lang="en-US" dirty="0"/>
              <a:t>		$</a:t>
            </a:r>
            <a:r>
              <a:rPr lang="en-US" dirty="0" smtClean="0"/>
              <a:t>1,911      </a:t>
            </a:r>
            <a:r>
              <a:rPr lang="en-US" sz="2100" dirty="0" smtClean="0">
                <a:solidFill>
                  <a:srgbClr val="2F20F2"/>
                </a:solidFill>
              </a:rPr>
              <a:t>+$91</a:t>
            </a:r>
            <a:r>
              <a:rPr lang="en-US" dirty="0"/>
              <a:t>	$</a:t>
            </a:r>
            <a:r>
              <a:rPr lang="en-US" dirty="0" smtClean="0"/>
              <a:t>1,868</a:t>
            </a: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sz="2100" dirty="0" smtClean="0">
                <a:solidFill>
                  <a:srgbClr val="2F20F2"/>
                </a:solidFill>
              </a:rPr>
              <a:t>+$85</a:t>
            </a:r>
            <a:r>
              <a:rPr lang="en-US" dirty="0"/>
              <a:t>	$</a:t>
            </a:r>
            <a:r>
              <a:rPr lang="en-US" dirty="0" smtClean="0"/>
              <a:t>7,558</a:t>
            </a:r>
          </a:p>
          <a:p>
            <a:r>
              <a:rPr lang="en-US" dirty="0" smtClean="0"/>
              <a:t>2012-13		$2,007      </a:t>
            </a:r>
            <a:r>
              <a:rPr lang="en-US" sz="2100" dirty="0" smtClean="0">
                <a:solidFill>
                  <a:srgbClr val="2F20F2"/>
                </a:solidFill>
              </a:rPr>
              <a:t>+$96	</a:t>
            </a:r>
            <a:r>
              <a:rPr lang="en-US" dirty="0" smtClean="0"/>
              <a:t>$1,962      </a:t>
            </a:r>
            <a:r>
              <a:rPr lang="en-US" sz="2100" dirty="0" smtClean="0">
                <a:solidFill>
                  <a:srgbClr val="2F20F2"/>
                </a:solidFill>
              </a:rPr>
              <a:t>+$94 </a:t>
            </a:r>
            <a:r>
              <a:rPr lang="en-US" dirty="0" smtClean="0"/>
              <a:t>	$7,938</a:t>
            </a:r>
          </a:p>
          <a:p>
            <a:r>
              <a:rPr lang="en-US" dirty="0" smtClean="0"/>
              <a:t>2013-14		$2,107     </a:t>
            </a:r>
            <a:r>
              <a:rPr lang="en-US" sz="2100" dirty="0" smtClean="0">
                <a:solidFill>
                  <a:srgbClr val="2F20F2"/>
                </a:solidFill>
              </a:rPr>
              <a:t>+$100	</a:t>
            </a:r>
            <a:r>
              <a:rPr lang="en-US" sz="3100" dirty="0"/>
              <a:t>$</a:t>
            </a:r>
            <a:r>
              <a:rPr lang="en-US" sz="3100" dirty="0" smtClean="0"/>
              <a:t>2,060       </a:t>
            </a:r>
            <a:r>
              <a:rPr lang="en-US" sz="2100" dirty="0" smtClean="0">
                <a:solidFill>
                  <a:srgbClr val="2F20F2"/>
                </a:solidFill>
              </a:rPr>
              <a:t>+$98	</a:t>
            </a:r>
            <a:r>
              <a:rPr lang="en-US" sz="3100" dirty="0"/>
              <a:t>$</a:t>
            </a:r>
            <a:r>
              <a:rPr lang="en-US" sz="3100" dirty="0" smtClean="0"/>
              <a:t>8,434</a:t>
            </a:r>
          </a:p>
          <a:p>
            <a:r>
              <a:rPr lang="en-US" sz="3100" dirty="0" smtClean="0"/>
              <a:t>2014-15		$2,212	 </a:t>
            </a:r>
            <a:r>
              <a:rPr lang="en-US" sz="2100" dirty="0" smtClean="0">
                <a:solidFill>
                  <a:srgbClr val="2F20F2"/>
                </a:solidFill>
              </a:rPr>
              <a:t>+$105</a:t>
            </a:r>
            <a:r>
              <a:rPr lang="en-US" sz="1600" b="1" dirty="0" smtClean="0">
                <a:solidFill>
                  <a:srgbClr val="2F20F2"/>
                </a:solidFill>
              </a:rPr>
              <a:t>	</a:t>
            </a:r>
            <a:r>
              <a:rPr lang="en-US" sz="3100" dirty="0" smtClean="0"/>
              <a:t>$2,163	</a:t>
            </a:r>
            <a:r>
              <a:rPr lang="en-US" sz="1600" b="1" dirty="0">
                <a:solidFill>
                  <a:srgbClr val="2F20F2"/>
                </a:solidFill>
              </a:rPr>
              <a:t> </a:t>
            </a:r>
            <a:r>
              <a:rPr lang="en-US" sz="2100" dirty="0">
                <a:solidFill>
                  <a:srgbClr val="2F20F2"/>
                </a:solidFill>
              </a:rPr>
              <a:t>+$103 </a:t>
            </a:r>
            <a:r>
              <a:rPr lang="en-US" sz="3100" dirty="0" smtClean="0"/>
              <a:t>	$8,880</a:t>
            </a:r>
          </a:p>
          <a:p>
            <a:pPr lvl="0"/>
            <a:r>
              <a:rPr lang="en-US" dirty="0" smtClean="0"/>
              <a:t>2015-16</a:t>
            </a:r>
            <a:r>
              <a:rPr lang="en-US" sz="3100" dirty="0" smtClean="0"/>
              <a:t>		</a:t>
            </a:r>
            <a:r>
              <a:rPr lang="en-US" dirty="0">
                <a:solidFill>
                  <a:prstClr val="black"/>
                </a:solidFill>
              </a:rPr>
              <a:t>$</a:t>
            </a:r>
            <a:r>
              <a:rPr lang="en-US" dirty="0" smtClean="0">
                <a:solidFill>
                  <a:prstClr val="black"/>
                </a:solidFill>
              </a:rPr>
              <a:t>2,300      </a:t>
            </a:r>
            <a:r>
              <a:rPr lang="en-US" sz="2100" dirty="0" smtClean="0">
                <a:solidFill>
                  <a:srgbClr val="2F20F2"/>
                </a:solidFill>
              </a:rPr>
              <a:t>+$88</a:t>
            </a:r>
            <a:r>
              <a:rPr lang="en-US" sz="2100" dirty="0">
                <a:solidFill>
                  <a:srgbClr val="2F20F2"/>
                </a:solidFill>
              </a:rPr>
              <a:t>	</a:t>
            </a:r>
            <a:r>
              <a:rPr lang="en-US" sz="3000" dirty="0">
                <a:solidFill>
                  <a:prstClr val="black"/>
                </a:solidFill>
              </a:rPr>
              <a:t>$</a:t>
            </a:r>
            <a:r>
              <a:rPr lang="en-US" sz="3000" dirty="0" smtClean="0">
                <a:solidFill>
                  <a:prstClr val="black"/>
                </a:solidFill>
              </a:rPr>
              <a:t>2,250      </a:t>
            </a:r>
            <a:r>
              <a:rPr lang="en-US" sz="2100" dirty="0" smtClean="0">
                <a:solidFill>
                  <a:srgbClr val="2F20F2"/>
                </a:solidFill>
              </a:rPr>
              <a:t>+$87</a:t>
            </a:r>
            <a:r>
              <a:rPr lang="en-US" sz="2100" dirty="0">
                <a:solidFill>
                  <a:srgbClr val="2F20F2"/>
                </a:solidFill>
              </a:rPr>
              <a:t>	</a:t>
            </a:r>
            <a:r>
              <a:rPr lang="en-US" sz="3000" dirty="0" smtClean="0">
                <a:solidFill>
                  <a:prstClr val="black"/>
                </a:solidFill>
              </a:rPr>
              <a:t>$9,230</a:t>
            </a:r>
          </a:p>
          <a:p>
            <a:pPr lvl="0"/>
            <a:r>
              <a:rPr lang="en-US" sz="3000" b="1" dirty="0" smtClean="0">
                <a:solidFill>
                  <a:prstClr val="black"/>
                </a:solidFill>
              </a:rPr>
              <a:t>2016-17		$2,392	  </a:t>
            </a:r>
            <a:r>
              <a:rPr lang="en-US" sz="2100" b="1" dirty="0" smtClean="0">
                <a:solidFill>
                  <a:srgbClr val="2F20F2"/>
                </a:solidFill>
              </a:rPr>
              <a:t>+$92	</a:t>
            </a:r>
            <a:r>
              <a:rPr lang="en-US" sz="3000" b="1" dirty="0" smtClean="0"/>
              <a:t>$2,340	 </a:t>
            </a:r>
            <a:r>
              <a:rPr lang="en-US" sz="2100" b="1" dirty="0" smtClean="0">
                <a:solidFill>
                  <a:srgbClr val="2F20F2"/>
                </a:solidFill>
              </a:rPr>
              <a:t>+$90	</a:t>
            </a:r>
            <a:r>
              <a:rPr lang="en-US" sz="3000" b="1" dirty="0" smtClean="0"/>
              <a:t>$9,594</a:t>
            </a:r>
            <a:endParaRPr lang="en-US" sz="3000" b="1" dirty="0"/>
          </a:p>
          <a:p>
            <a:pPr marL="0" lvl="0" indent="0">
              <a:buNone/>
            </a:pPr>
            <a:endParaRPr lang="en-US" sz="3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229600" cy="3124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QUESTIONS  OR COMMENTS SHOULD BE SUBMITTED TO VICE CHANCELLOR Jon C. Watts </a:t>
            </a:r>
            <a:br>
              <a:rPr lang="en-US" sz="2800" b="1" dirty="0" smtClean="0"/>
            </a:br>
            <a:r>
              <a:rPr lang="en-US" sz="2800" b="1" dirty="0" smtClean="0"/>
              <a:t>AT Wattsjc@UNK.EDU</a:t>
            </a:r>
            <a:endParaRPr 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14399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University of Nebraska Hank Bounds</a:t>
            </a:r>
            <a:br>
              <a:rPr lang="en-US" sz="2400" b="1" dirty="0" smtClean="0"/>
            </a:br>
            <a:r>
              <a:rPr lang="en-US" sz="2400" b="1" dirty="0" smtClean="0"/>
              <a:t>Cornerstones for Success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914400"/>
            <a:ext cx="8915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 will be the best place in the nation to be a student.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Affordable and Accessible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High Academic Standards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 will transform lives through research and innovation.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Targeted Faculty Hires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Areas: (Water &amp; Agriculture, Early Childhood Education,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Security &amp; Defense, Rural Development, Cancer, 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Health, Engineering, Information Technology, and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Arts &amp; Humanities)</a:t>
            </a:r>
          </a:p>
          <a:p>
            <a:pPr lvl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 will work hand-in-hand with partners to achieve shared goals.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 Base of State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Designations for Strategic Investments in Multi-Campus Initiatives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 State’s Economy and Quality of Life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(UNMC Nursing &amp; Allied Health at Kearney)</a:t>
            </a:r>
          </a:p>
          <a:p>
            <a:pPr lvl="1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 will win with people.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Salaries and Fringe Benefits</a:t>
            </a:r>
          </a:p>
        </p:txBody>
      </p:sp>
    </p:spTree>
    <p:extLst>
      <p:ext uri="{BB962C8B-B14F-4D97-AF65-F5344CB8AC3E}">
        <p14:creationId xmlns:p14="http://schemas.microsoft.com/office/powerpoint/2010/main" val="17272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Nebraska at Kearney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Plan 2016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8316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1: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Quality.  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and staff will ensure ongoing review and continuous improvement of the curriculum across all academic programs on campus.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2: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and Success. 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recruitment and enhance support for student success.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3: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Faculty and Staff. 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Recruit, support, develop, and retain a high quality and diverse faculty and staff.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4: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Stewardship of Resources. 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Secure, generate, and responsibly steward the resources necessary to carry out the mission of the campus and ensure long-term institutional fiscal stability and environmental sustainability.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GENERAL FUND</a:t>
            </a:r>
          </a:p>
          <a:p>
            <a:pPr lvl="1"/>
            <a:r>
              <a:rPr lang="en-US" dirty="0" smtClean="0"/>
              <a:t>State tax revenue allocated to the University.</a:t>
            </a:r>
          </a:p>
          <a:p>
            <a:r>
              <a:rPr lang="en-US" dirty="0" smtClean="0"/>
              <a:t>CASH FUNDS</a:t>
            </a:r>
          </a:p>
          <a:p>
            <a:pPr lvl="1"/>
            <a:r>
              <a:rPr lang="en-US" dirty="0" smtClean="0"/>
              <a:t>Derived from tuition, fees, investment income, and other miscellaneous income.</a:t>
            </a:r>
          </a:p>
          <a:p>
            <a:r>
              <a:rPr lang="en-US" dirty="0" smtClean="0"/>
              <a:t>FEDERAL FUNDS</a:t>
            </a:r>
          </a:p>
          <a:p>
            <a:pPr lvl="1"/>
            <a:r>
              <a:rPr lang="en-US" dirty="0" smtClean="0"/>
              <a:t>Provided by federal agencies for research, grants and contracts, and student aid programs.</a:t>
            </a:r>
          </a:p>
          <a:p>
            <a:r>
              <a:rPr lang="en-US" dirty="0" smtClean="0"/>
              <a:t>REVOLVING FUNDS</a:t>
            </a:r>
          </a:p>
          <a:p>
            <a:pPr lvl="1"/>
            <a:r>
              <a:rPr lang="en-US" dirty="0" smtClean="0"/>
              <a:t>Self-generated from departmental sales, charges for housing, food services, etc.</a:t>
            </a:r>
          </a:p>
          <a:p>
            <a:r>
              <a:rPr lang="en-US" dirty="0" smtClean="0"/>
              <a:t>TRUST FUNDS</a:t>
            </a:r>
          </a:p>
          <a:p>
            <a:pPr lvl="1"/>
            <a:r>
              <a:rPr lang="en-US" dirty="0" smtClean="0"/>
              <a:t>State and private gifts, grants, and contracts, non-federal student aid programs,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963376"/>
              </p:ext>
            </p:extLst>
          </p:nvPr>
        </p:nvGraphicFramePr>
        <p:xfrm>
          <a:off x="1644650" y="260350"/>
          <a:ext cx="5854700" cy="633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Worksheet" r:id="rId3" imgW="5854627" imgH="6337369" progId="Excel.Sheet.12">
                  <p:embed/>
                </p:oleObj>
              </mc:Choice>
              <mc:Fallback>
                <p:oleObj name="Worksheet" r:id="rId3" imgW="5854627" imgH="63373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4650" y="260350"/>
                        <a:ext cx="5854700" cy="633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58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586622"/>
              </p:ext>
            </p:extLst>
          </p:nvPr>
        </p:nvGraphicFramePr>
        <p:xfrm>
          <a:off x="300349" y="457200"/>
          <a:ext cx="8644324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Worksheet" r:id="rId3" imgW="11595019" imgH="5791174" progId="Excel.Sheet.12">
                  <p:embed/>
                </p:oleObj>
              </mc:Choice>
              <mc:Fallback>
                <p:oleObj name="Worksheet" r:id="rId3" imgW="11595019" imgH="57911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349" y="457200"/>
                        <a:ext cx="8644324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12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680086"/>
              </p:ext>
            </p:extLst>
          </p:nvPr>
        </p:nvGraphicFramePr>
        <p:xfrm>
          <a:off x="685800" y="304800"/>
          <a:ext cx="8001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69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UNK ALL FUNDS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450992"/>
              </p:ext>
            </p:extLst>
          </p:nvPr>
        </p:nvGraphicFramePr>
        <p:xfrm>
          <a:off x="457200" y="1143000"/>
          <a:ext cx="8229600" cy="557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675733"/>
              </p:ext>
            </p:extLst>
          </p:nvPr>
        </p:nvGraphicFramePr>
        <p:xfrm>
          <a:off x="-676275" y="22224"/>
          <a:ext cx="10496550" cy="683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673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695</Words>
  <Application>Microsoft Office PowerPoint</Application>
  <PresentationFormat>On-screen Show (4:3)</PresentationFormat>
  <Paragraphs>381</Paragraphs>
  <Slides>28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Helvetica</vt:lpstr>
      <vt:lpstr>Times New Roman</vt:lpstr>
      <vt:lpstr>Office Theme</vt:lpstr>
      <vt:lpstr>1_Office Theme</vt:lpstr>
      <vt:lpstr>Worksheet</vt:lpstr>
      <vt:lpstr>UNIVERSITY OF NEBRASKA AT KEARNEY</vt:lpstr>
      <vt:lpstr>PowerPoint Presentation</vt:lpstr>
      <vt:lpstr>University of Nebraska Hank Bounds Cornerstones for Success </vt:lpstr>
      <vt:lpstr>University of Nebraska at Kearney Strategic Plan 2016</vt:lpstr>
      <vt:lpstr>FUND DEFINITIONS</vt:lpstr>
      <vt:lpstr>PowerPoint Presentation</vt:lpstr>
      <vt:lpstr>PowerPoint Presentation</vt:lpstr>
      <vt:lpstr>PowerPoint Presentation</vt:lpstr>
      <vt:lpstr>UNK ALL FUNDS</vt:lpstr>
      <vt:lpstr>PowerPoint Presentation</vt:lpstr>
      <vt:lpstr>PowerPoint Presentation</vt:lpstr>
      <vt:lpstr>State Aided Budget 2016-17 (State and University Generated – Unrestricted &amp; Designated)</vt:lpstr>
      <vt:lpstr>State Aided Budget (State &amp; University Generated – Unrestricted)</vt:lpstr>
      <vt:lpstr>PowerPoint Presentation</vt:lpstr>
      <vt:lpstr>PowerPoint Presentation</vt:lpstr>
      <vt:lpstr> UNIVERSITY OF NEBRASKA AT KEARNEY  State Aided Budget </vt:lpstr>
      <vt:lpstr>STATE AIDED BUDGET FY 2016-17 University of Nebraska at Kearney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REDUCTION HISTORY</vt:lpstr>
      <vt:lpstr>TUITION INCREASE HISTORY</vt:lpstr>
      <vt:lpstr>REVENUE BOND BUDGET (Designated/Restricted) 2016-17</vt:lpstr>
      <vt:lpstr>PowerPoint Presentation</vt:lpstr>
      <vt:lpstr>ROOM &amp; BOARD INCREASE HISTORY</vt:lpstr>
      <vt:lpstr>QUESTIONS  OR COMMENTS SHOULD BE SUBMITTED TO VICE CHANCELLOR Jon C. Watts  AT Wattsjc@UNK.EDU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NEBRASKA AT KEARNEY</dc:title>
  <dc:creator>Jean Mattson</dc:creator>
  <cp:lastModifiedBy>Jean Mattson</cp:lastModifiedBy>
  <cp:revision>393</cp:revision>
  <cp:lastPrinted>2016-09-01T15:39:36Z</cp:lastPrinted>
  <dcterms:created xsi:type="dcterms:W3CDTF">2010-09-28T21:29:33Z</dcterms:created>
  <dcterms:modified xsi:type="dcterms:W3CDTF">2016-09-01T15:42:25Z</dcterms:modified>
</cp:coreProperties>
</file>