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56" r:id="rId3"/>
    <p:sldId id="349" r:id="rId4"/>
    <p:sldId id="346" r:id="rId5"/>
    <p:sldId id="347" r:id="rId6"/>
    <p:sldId id="268" r:id="rId7"/>
    <p:sldId id="322" r:id="rId8"/>
    <p:sldId id="324" r:id="rId9"/>
    <p:sldId id="323" r:id="rId10"/>
    <p:sldId id="326" r:id="rId11"/>
    <p:sldId id="325" r:id="rId12"/>
    <p:sldId id="274" r:id="rId13"/>
    <p:sldId id="258" r:id="rId14"/>
    <p:sldId id="266" r:id="rId15"/>
    <p:sldId id="343" r:id="rId16"/>
    <p:sldId id="344" r:id="rId17"/>
    <p:sldId id="328" r:id="rId18"/>
    <p:sldId id="330" r:id="rId19"/>
    <p:sldId id="354" r:id="rId20"/>
    <p:sldId id="350" r:id="rId21"/>
    <p:sldId id="351" r:id="rId22"/>
    <p:sldId id="352" r:id="rId23"/>
    <p:sldId id="339" r:id="rId24"/>
    <p:sldId id="261" r:id="rId25"/>
    <p:sldId id="264" r:id="rId26"/>
    <p:sldId id="259" r:id="rId27"/>
    <p:sldId id="353" r:id="rId28"/>
    <p:sldId id="265" r:id="rId29"/>
    <p:sldId id="348" r:id="rId30"/>
    <p:sldId id="277" r:id="rId31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 autoAdjust="0"/>
    <p:restoredTop sz="85525" autoAdjust="0"/>
  </p:normalViewPr>
  <p:slideViewPr>
    <p:cSldViewPr>
      <p:cViewPr varScale="1">
        <p:scale>
          <a:sx n="85" d="100"/>
          <a:sy n="85" d="100"/>
        </p:scale>
        <p:origin x="-171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4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ttsonj\Documents\My%20Documents%202012\My%20Documents%20Dec%202010\BUDGET\1516%20Budget\REPORTS\BUDGET%20PRESENTATION\FY16%20Funding%20by%20Source%20%2007%2027%20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tsonj\Documents\My%20Documents%202012\My%20Documents%20Dec%202010\BUDGET\1516%20Budget\REPORTS\BUDGET%20PRESENTATION\Chart%201%202015-16%20Budget%20by%20Fund%207%2027%20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tsonj\Documents\My%20Documents%202012\My%20Documents%20Dec%202010\BUDGET\1516%20Budget\REPORTS\BUDGET%20PRESENTATION\Chart%202%202015-16%20State%20Aided%20Budget%207%2027%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/>
              <a:t>University of Nebraska at Kearney</a:t>
            </a:r>
          </a:p>
          <a:p>
            <a:pPr>
              <a:defRPr/>
            </a:pPr>
            <a:r>
              <a:rPr lang="en-US"/>
              <a:t>2015-2016 Est</a:t>
            </a:r>
            <a:r>
              <a:rPr lang="en-US" baseline="0"/>
              <a:t> </a:t>
            </a:r>
            <a:r>
              <a:rPr lang="en-US"/>
              <a:t>REVENUE</a:t>
            </a:r>
            <a:r>
              <a:rPr lang="en-US" baseline="0"/>
              <a:t> by Source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3707936313408291E-2"/>
          <c:y val="0.26407899756838626"/>
          <c:w val="0.61635654006284246"/>
          <c:h val="0.73592100243161374"/>
        </c:manualLayout>
      </c:layout>
      <c:pieChart>
        <c:varyColors val="1"/>
        <c:ser>
          <c:idx val="0"/>
          <c:order val="0"/>
          <c:spPr>
            <a:ln w="19050">
              <a:solidFill>
                <a:sysClr val="windowText" lastClr="000000"/>
              </a:solidFill>
            </a:ln>
          </c:spPr>
          <c:dLbls>
            <c:dLbl>
              <c:idx val="0"/>
              <c:layout>
                <c:manualLayout>
                  <c:x val="1.5015015015015015E-2"/>
                  <c:y val="-3.240615716986227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889780669308229E-7"/>
                  <c:y val="1.080183975112751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527270100411757E-4"/>
                  <c:y val="-6.024096385542169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Federal Funds
$41,500,000 
27% </a:t>
                    </a:r>
                  </a:p>
                  <a:p>
                    <a:r>
                      <a:rPr lang="en-US" sz="1200" i="1" dirty="0"/>
                      <a:t>[$</a:t>
                    </a:r>
                    <a:r>
                      <a:rPr lang="en-US" sz="1200" i="1" dirty="0" smtClean="0"/>
                      <a:t>29,000,000  </a:t>
                    </a:r>
                    <a:r>
                      <a:rPr lang="en-US" sz="1200" i="1" dirty="0"/>
                      <a:t>Dir </a:t>
                    </a:r>
                    <a:r>
                      <a:rPr lang="en-US" sz="1200" i="1" dirty="0" err="1"/>
                      <a:t>Stdt</a:t>
                    </a:r>
                    <a:r>
                      <a:rPr lang="en-US" sz="1200" i="1" dirty="0"/>
                      <a:t> Loan]</a:t>
                    </a:r>
                    <a:endParaRPr lang="en-US" i="1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991179588128404"/>
                      <c:h val="0.15497967479674796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1.0725010725010725E-2"/>
                  <c:y val="-0.1134215500945179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933504933504933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Trust Funds
$15,000,000 
10%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'Chart FY16'!$A$1:$A$5</c:f>
              <c:strCache>
                <c:ptCount val="5"/>
                <c:pt idx="0">
                  <c:v>General Funds</c:v>
                </c:pt>
                <c:pt idx="1">
                  <c:v>Cash Funds</c:v>
                </c:pt>
                <c:pt idx="2">
                  <c:v>Federal Funds</c:v>
                </c:pt>
                <c:pt idx="3">
                  <c:v>Revolving Funds</c:v>
                </c:pt>
                <c:pt idx="4">
                  <c:v>Trust Funds</c:v>
                </c:pt>
              </c:strCache>
            </c:strRef>
          </c:cat>
          <c:val>
            <c:numRef>
              <c:f>'Chart FY16'!$B$1:$B$5</c:f>
              <c:numCache>
                <c:formatCode>"$"#,##0_);\("$"#,##0\)</c:formatCode>
                <c:ptCount val="5"/>
                <c:pt idx="0">
                  <c:v>39431069</c:v>
                </c:pt>
                <c:pt idx="1">
                  <c:v>29542534</c:v>
                </c:pt>
                <c:pt idx="2">
                  <c:v>41500000</c:v>
                </c:pt>
                <c:pt idx="3">
                  <c:v>26000000</c:v>
                </c:pt>
                <c:pt idx="4">
                  <c:v>15000000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/>
              <a:t>2015-16 BUDGET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'2015-16'!$B$1</c:f>
              <c:strCache>
                <c:ptCount val="1"/>
                <c:pt idx="0">
                  <c:v>2015-16 Budget</c:v>
                </c:pt>
              </c:strCache>
            </c:strRef>
          </c:tx>
          <c:dLbls>
            <c:dLbl>
              <c:idx val="0"/>
              <c:layout>
                <c:manualLayout>
                  <c:x val="6.913580246913581E-2"/>
                  <c:y val="9.9040346550306746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sz="1600" b="1"/>
                      <a:t>General Funds $39,431,069</a:t>
                    </a:r>
                  </a:p>
                  <a:p>
                    <a:pPr>
                      <a:defRPr/>
                    </a:pPr>
                    <a:r>
                      <a:rPr lang="en-US" sz="1600" b="0"/>
                      <a:t>[FY15 $37,825,894]</a:t>
                    </a:r>
                  </a:p>
                  <a:p>
                    <a:pPr>
                      <a:defRPr/>
                    </a:pPr>
                    <a:r>
                      <a:rPr lang="en-US" sz="1600" b="0"/>
                      <a:t>[FY14</a:t>
                    </a:r>
                    <a:r>
                      <a:rPr lang="en-US" sz="1600" b="0" baseline="0"/>
                      <a:t> $36,393,192]</a:t>
                    </a:r>
                    <a:endParaRPr lang="en-US" b="0"/>
                  </a:p>
                </c:rich>
              </c:tx>
              <c:numFmt formatCode="&quot;$&quot;#,##0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549382716049383"/>
                      <c:h val="0.3327945361411497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5.7647759307864296E-2"/>
                  <c:y val="-9.1615719349822378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sz="1600" b="1" dirty="0"/>
                      <a:t>Cash Funds</a:t>
                    </a:r>
                  </a:p>
                  <a:p>
                    <a:pPr>
                      <a:defRPr/>
                    </a:pPr>
                    <a:r>
                      <a:rPr lang="en-US" sz="1600" b="1" dirty="0"/>
                      <a:t> $29,542,534</a:t>
                    </a:r>
                  </a:p>
                  <a:p>
                    <a:pPr>
                      <a:defRPr/>
                    </a:pPr>
                    <a:r>
                      <a:rPr lang="en-US" sz="1600" b="0" dirty="0"/>
                      <a:t>[FY15</a:t>
                    </a:r>
                    <a:r>
                      <a:rPr lang="en-US" sz="1600" b="0" baseline="0" dirty="0"/>
                      <a:t> $29,411,636]</a:t>
                    </a:r>
                  </a:p>
                  <a:p>
                    <a:pPr>
                      <a:defRPr/>
                    </a:pPr>
                    <a:r>
                      <a:rPr lang="en-US" sz="1600" b="0" baseline="0" dirty="0"/>
                      <a:t>[FY14 $29,507,439]</a:t>
                    </a:r>
                    <a:endParaRPr lang="en-US" b="0" dirty="0"/>
                  </a:p>
                </c:rich>
              </c:tx>
              <c:numFmt formatCode="&quot;$&quot;#,##0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202938174394868"/>
                      <c:h val="0.2872623790552077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3167422294132974"/>
                  <c:y val="-4.7283932059058648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sz="1600" b="1"/>
                      <a:t>Revolving Funds $26,000,000</a:t>
                    </a:r>
                  </a:p>
                  <a:p>
                    <a:pPr>
                      <a:defRPr/>
                    </a:pPr>
                    <a:r>
                      <a:rPr lang="en-US" sz="1600" b="0"/>
                      <a:t>[FY15 $24,900,000]</a:t>
                    </a:r>
                  </a:p>
                  <a:p>
                    <a:pPr>
                      <a:defRPr/>
                    </a:pPr>
                    <a:r>
                      <a:rPr lang="en-US" sz="1600" b="0"/>
                      <a:t>[FY14 $24,185,000]</a:t>
                    </a:r>
                    <a:endParaRPr lang="en-US" b="0"/>
                  </a:p>
                </c:rich>
              </c:tx>
              <c:numFmt formatCode="&quot;$&quot;#,##0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523148148148147"/>
                      <c:h val="0.31002845759817871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1.508821813939924E-3"/>
                  <c:y val="-4.8240244869789679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sz="1600" b="1" dirty="0"/>
                      <a:t>Federal Funds $41,500,000</a:t>
                    </a:r>
                  </a:p>
                  <a:p>
                    <a:pPr>
                      <a:defRPr/>
                    </a:pPr>
                    <a:r>
                      <a:rPr lang="en-US" sz="1600" b="0" dirty="0"/>
                      <a:t>[FY15 $41,500,000]</a:t>
                    </a:r>
                  </a:p>
                  <a:p>
                    <a:pPr>
                      <a:defRPr/>
                    </a:pPr>
                    <a:r>
                      <a:rPr lang="en-US" sz="1600" b="0" dirty="0"/>
                      <a:t>[FY14 $41,000,000]</a:t>
                    </a:r>
                    <a:endParaRPr lang="en-US" b="0" dirty="0"/>
                  </a:p>
                </c:rich>
              </c:tx>
              <c:numFmt formatCode="&quot;$&quot;#,##0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857259162049189"/>
                      <c:h val="0.31685828116107007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11800482404977156"/>
                  <c:y val="4.808401937805582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sz="1600" b="1"/>
                      <a:t>Trust Funds $15,000,000</a:t>
                    </a:r>
                  </a:p>
                  <a:p>
                    <a:pPr>
                      <a:defRPr/>
                    </a:pPr>
                    <a:r>
                      <a:rPr lang="en-US" sz="1600" b="0" baseline="0"/>
                      <a:t>[FY15 $14,000,000]</a:t>
                    </a:r>
                  </a:p>
                  <a:p>
                    <a:pPr>
                      <a:defRPr/>
                    </a:pPr>
                    <a:r>
                      <a:rPr lang="en-US" sz="1600" b="0" baseline="0"/>
                      <a:t>[FY14 $8,100,000]</a:t>
                    </a:r>
                    <a:endParaRPr lang="en-US" sz="1400" b="0" baseline="0"/>
                  </a:p>
                </c:rich>
              </c:tx>
              <c:numFmt formatCode="&quot;$&quot;#,##0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396604938271602"/>
                      <c:h val="0.24963005122367668"/>
                    </c:manualLayout>
                  </c15:layout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'2015-16'!$A$2:$A$6</c:f>
              <c:strCache>
                <c:ptCount val="5"/>
                <c:pt idx="0">
                  <c:v>General Funds</c:v>
                </c:pt>
                <c:pt idx="1">
                  <c:v>Cash Funds</c:v>
                </c:pt>
                <c:pt idx="2">
                  <c:v>Revolving Funds</c:v>
                </c:pt>
                <c:pt idx="3">
                  <c:v>Federal Funds</c:v>
                </c:pt>
                <c:pt idx="4">
                  <c:v>Trust Funds</c:v>
                </c:pt>
              </c:strCache>
            </c:strRef>
          </c:cat>
          <c:val>
            <c:numRef>
              <c:f>'2015-16'!$B$2:$B$6</c:f>
              <c:numCache>
                <c:formatCode>"$"#,##0_);[Red]\("$"#,##0\)</c:formatCode>
                <c:ptCount val="5"/>
                <c:pt idx="0">
                  <c:v>39431069</c:v>
                </c:pt>
                <c:pt idx="1">
                  <c:v>29542534</c:v>
                </c:pt>
                <c:pt idx="2">
                  <c:v>26000000</c:v>
                </c:pt>
                <c:pt idx="3">
                  <c:v>41500000</c:v>
                </c:pt>
                <c:pt idx="4">
                  <c:v>15000000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Graph!$B$1</c:f>
              <c:strCache>
                <c:ptCount val="1"/>
                <c:pt idx="0">
                  <c:v>GENERAL</c:v>
                </c:pt>
              </c:strCache>
            </c:strRef>
          </c:tx>
          <c:cat>
            <c:strRef>
              <c:f>Graph!$A$8:$A$23</c:f>
              <c:strCache>
                <c:ptCount val="16"/>
                <c:pt idx="0">
                  <c:v>FY01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FY16</c:v>
                </c:pt>
              </c:strCache>
            </c:strRef>
          </c:cat>
          <c:val>
            <c:numRef>
              <c:f>Graph!$B$8:$B$23</c:f>
              <c:numCache>
                <c:formatCode>"$"#,##0_);\("$"#,##0\)</c:formatCode>
                <c:ptCount val="16"/>
                <c:pt idx="0">
                  <c:v>28962744</c:v>
                </c:pt>
                <c:pt idx="1">
                  <c:v>31676315</c:v>
                </c:pt>
                <c:pt idx="2">
                  <c:v>32792170</c:v>
                </c:pt>
                <c:pt idx="3">
                  <c:v>29938302</c:v>
                </c:pt>
                <c:pt idx="4">
                  <c:v>29489468</c:v>
                </c:pt>
                <c:pt idx="5">
                  <c:v>30753739</c:v>
                </c:pt>
                <c:pt idx="6">
                  <c:v>32705096</c:v>
                </c:pt>
                <c:pt idx="7">
                  <c:v>33849888</c:v>
                </c:pt>
                <c:pt idx="8">
                  <c:v>34919679</c:v>
                </c:pt>
                <c:pt idx="9">
                  <c:v>35292044</c:v>
                </c:pt>
                <c:pt idx="10">
                  <c:v>34097172</c:v>
                </c:pt>
                <c:pt idx="11">
                  <c:v>34260675</c:v>
                </c:pt>
                <c:pt idx="12">
                  <c:v>34867838</c:v>
                </c:pt>
                <c:pt idx="13">
                  <c:v>36393192</c:v>
                </c:pt>
                <c:pt idx="14">
                  <c:v>37825894</c:v>
                </c:pt>
                <c:pt idx="15">
                  <c:v>39431069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Graph!$C$1</c:f>
              <c:strCache>
                <c:ptCount val="1"/>
                <c:pt idx="0">
                  <c:v>CASH</c:v>
                </c:pt>
              </c:strCache>
            </c:strRef>
          </c:tx>
          <c:cat>
            <c:strRef>
              <c:f>Graph!$A$8:$A$23</c:f>
              <c:strCache>
                <c:ptCount val="16"/>
                <c:pt idx="0">
                  <c:v>FY01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FY16</c:v>
                </c:pt>
              </c:strCache>
            </c:strRef>
          </c:cat>
          <c:val>
            <c:numRef>
              <c:f>Graph!$C$8:$C$23</c:f>
              <c:numCache>
                <c:formatCode>"$"#,##0_);\("$"#,##0\)</c:formatCode>
                <c:ptCount val="16"/>
                <c:pt idx="0">
                  <c:v>11567175</c:v>
                </c:pt>
                <c:pt idx="1">
                  <c:v>11573457</c:v>
                </c:pt>
                <c:pt idx="2">
                  <c:v>13030397</c:v>
                </c:pt>
                <c:pt idx="3">
                  <c:v>14612432</c:v>
                </c:pt>
                <c:pt idx="4">
                  <c:v>17031287</c:v>
                </c:pt>
                <c:pt idx="5">
                  <c:v>17802788</c:v>
                </c:pt>
                <c:pt idx="6">
                  <c:v>18955172</c:v>
                </c:pt>
                <c:pt idx="7">
                  <c:v>20437670</c:v>
                </c:pt>
                <c:pt idx="8">
                  <c:v>21063706</c:v>
                </c:pt>
                <c:pt idx="9">
                  <c:v>21889346</c:v>
                </c:pt>
                <c:pt idx="10">
                  <c:v>24697940</c:v>
                </c:pt>
                <c:pt idx="11">
                  <c:v>26918143</c:v>
                </c:pt>
                <c:pt idx="12">
                  <c:v>28847364</c:v>
                </c:pt>
                <c:pt idx="13">
                  <c:v>29507439</c:v>
                </c:pt>
                <c:pt idx="14">
                  <c:v>29411636</c:v>
                </c:pt>
                <c:pt idx="15">
                  <c:v>29542534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392448"/>
        <c:axId val="92418816"/>
      </c:lineChart>
      <c:catAx>
        <c:axId val="92392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2418816"/>
        <c:crosses val="autoZero"/>
        <c:auto val="1"/>
        <c:lblAlgn val="ctr"/>
        <c:lblOffset val="100"/>
        <c:noMultiLvlLbl val="0"/>
      </c:catAx>
      <c:valAx>
        <c:axId val="92418816"/>
        <c:scaling>
          <c:orientation val="minMax"/>
        </c:scaling>
        <c:delete val="0"/>
        <c:axPos val="l"/>
        <c:majorGridlines/>
        <c:numFmt formatCode="&quot;$&quot;#,##0_);\(&quot;$&quot;#,##0\)" sourceLinked="1"/>
        <c:majorTickMark val="out"/>
        <c:minorTickMark val="none"/>
        <c:tickLblPos val="nextTo"/>
        <c:crossAx val="923924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0.57069</cdr:x>
      <cdr:y>0.34676</cdr:y>
    </cdr:from>
    <cdr:to>
      <cdr:x>0.63554</cdr:x>
      <cdr:y>0.42382</cdr:y>
    </cdr:to>
    <cdr:cxnSp macro="">
      <cdr:nvCxnSpPr>
        <cdr:cNvPr id="3" name="Straight Connector 2"/>
        <cdr:cNvCxnSpPr/>
      </cdr:nvCxnSpPr>
      <cdr:spPr>
        <a:xfrm xmlns:a="http://schemas.openxmlformats.org/drawingml/2006/main" flipH="1">
          <a:off x="3352800" y="1508760"/>
          <a:ext cx="381000" cy="33528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0.32944</cdr:x>
      <cdr:y>0.25219</cdr:y>
    </cdr:from>
    <cdr:to>
      <cdr:x>0.35798</cdr:x>
      <cdr:y>0.3275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1935480" y="1097280"/>
          <a:ext cx="167640" cy="32766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0.16342</cdr:x>
      <cdr:y>0.37128</cdr:y>
    </cdr:from>
    <cdr:to>
      <cdr:x>0.24384</cdr:x>
      <cdr:y>0.48161</cdr:y>
    </cdr:to>
    <cdr:cxnSp macro="">
      <cdr:nvCxnSpPr>
        <cdr:cNvPr id="7" name="Straight Connector 6"/>
        <cdr:cNvCxnSpPr/>
      </cdr:nvCxnSpPr>
      <cdr:spPr>
        <a:xfrm xmlns:a="http://schemas.openxmlformats.org/drawingml/2006/main">
          <a:off x="960120" y="1615440"/>
          <a:ext cx="472440" cy="48006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0.15305</cdr:x>
      <cdr:y>0.80115</cdr:y>
    </cdr:from>
    <cdr:to>
      <cdr:x>0.22309</cdr:x>
      <cdr:y>0.88872</cdr:y>
    </cdr:to>
    <cdr:cxnSp macro="">
      <cdr:nvCxnSpPr>
        <cdr:cNvPr id="9" name="Straight Connector 8"/>
        <cdr:cNvCxnSpPr/>
      </cdr:nvCxnSpPr>
      <cdr:spPr>
        <a:xfrm xmlns:a="http://schemas.openxmlformats.org/drawingml/2006/main" flipV="1">
          <a:off x="899160" y="3595719"/>
          <a:ext cx="411480" cy="39301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0.57847</cdr:x>
      <cdr:y>0.81086</cdr:y>
    </cdr:from>
    <cdr:to>
      <cdr:x>0.64073</cdr:x>
      <cdr:y>0.8634</cdr:y>
    </cdr:to>
    <cdr:cxnSp macro="">
      <cdr:nvCxnSpPr>
        <cdr:cNvPr id="11" name="Straight Connector 10"/>
        <cdr:cNvCxnSpPr/>
      </cdr:nvCxnSpPr>
      <cdr:spPr>
        <a:xfrm xmlns:a="http://schemas.openxmlformats.org/drawingml/2006/main" flipH="1" flipV="1">
          <a:off x="3398520" y="3528060"/>
          <a:ext cx="365760" cy="2286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69" tIns="46636" rIns="93269" bIns="4663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69" tIns="46636" rIns="93269" bIns="46636" rtlCol="0"/>
          <a:lstStyle>
            <a:lvl1pPr algn="r">
              <a:defRPr sz="1200"/>
            </a:lvl1pPr>
          </a:lstStyle>
          <a:p>
            <a:fld id="{F1729C7B-4BCD-4D42-8584-AA79F935A9A9}" type="datetimeFigureOut">
              <a:rPr lang="en-US" smtClean="0"/>
              <a:pPr/>
              <a:t>12/3/2015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69" tIns="46636" rIns="93269" bIns="4663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6"/>
            <a:ext cx="5615940" cy="4187666"/>
          </a:xfrm>
          <a:prstGeom prst="rect">
            <a:avLst/>
          </a:prstGeom>
        </p:spPr>
        <p:txBody>
          <a:bodyPr vert="horz" lIns="93269" tIns="46636" rIns="93269" bIns="4663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5"/>
            <a:ext cx="3041968" cy="465296"/>
          </a:xfrm>
          <a:prstGeom prst="rect">
            <a:avLst/>
          </a:prstGeom>
        </p:spPr>
        <p:txBody>
          <a:bodyPr vert="horz" lIns="93269" tIns="46636" rIns="93269" bIns="4663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5"/>
            <a:ext cx="3041968" cy="465296"/>
          </a:xfrm>
          <a:prstGeom prst="rect">
            <a:avLst/>
          </a:prstGeom>
        </p:spPr>
        <p:txBody>
          <a:bodyPr vert="horz" lIns="93269" tIns="46636" rIns="93269" bIns="46636" rtlCol="0" anchor="b"/>
          <a:lstStyle>
            <a:lvl1pPr algn="r">
              <a:defRPr sz="1200"/>
            </a:lvl1pPr>
          </a:lstStyle>
          <a:p>
            <a:fld id="{E5BD20BD-3234-4257-806D-6D65BAC990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7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20BD-3234-4257-806D-6D65BAC990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855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20BD-3234-4257-806D-6D65BAC990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988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20BD-3234-4257-806D-6D65BAC990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056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Fund:   State Appropriation from</a:t>
            </a:r>
            <a:r>
              <a:rPr lang="en-US" baseline="0" dirty="0" smtClean="0"/>
              <a:t> Tax $’s         $34,097,172</a:t>
            </a:r>
          </a:p>
          <a:p>
            <a:r>
              <a:rPr lang="en-US" baseline="0" dirty="0" smtClean="0"/>
              <a:t>Cash Fund:   	    Tuition Gross	  $32,042,401</a:t>
            </a:r>
          </a:p>
          <a:p>
            <a:r>
              <a:rPr lang="en-US" baseline="0" dirty="0" smtClean="0"/>
              <a:t>	     Remissions	&lt;$6,100,520&gt;</a:t>
            </a:r>
          </a:p>
          <a:p>
            <a:r>
              <a:rPr lang="en-US" baseline="0" dirty="0" smtClean="0"/>
              <a:t>	     Refunds/Uncollectibles	&lt;$1,231,367&gt;</a:t>
            </a:r>
          </a:p>
          <a:p>
            <a:r>
              <a:rPr lang="en-US" baseline="0" dirty="0" smtClean="0"/>
              <a:t>	     Student Fees	   $  249,560</a:t>
            </a:r>
          </a:p>
          <a:p>
            <a:r>
              <a:rPr lang="en-US" baseline="0" dirty="0" smtClean="0"/>
              <a:t>	     Other Cash	   $  709,000</a:t>
            </a:r>
          </a:p>
          <a:p>
            <a:r>
              <a:rPr lang="en-US" baseline="0" dirty="0" smtClean="0"/>
              <a:t>	    U-Wide Debt Svc          &lt;$1,131,134&gt;</a:t>
            </a:r>
          </a:p>
          <a:p>
            <a:r>
              <a:rPr lang="en-US" baseline="0" dirty="0" smtClean="0"/>
              <a:t>             TOTAL CASH			 $24,537,940</a:t>
            </a:r>
          </a:p>
          <a:p>
            <a:r>
              <a:rPr lang="en-US" baseline="0" dirty="0" smtClean="0"/>
              <a:t>TOTAL UNRESTRICTED BUDGET			$58,635,112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20BD-3234-4257-806D-6D65BAC990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730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20BD-3234-4257-806D-6D65BAC990E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206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20BD-3234-4257-806D-6D65BAC990E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40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20BD-3234-4257-806D-6D65BAC990E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912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Room:</a:t>
            </a:r>
            <a:r>
              <a:rPr lang="en-US" baseline="0" dirty="0" smtClean="0"/>
              <a:t>  Double</a:t>
            </a:r>
          </a:p>
          <a:p>
            <a:r>
              <a:rPr lang="en-US" baseline="0" dirty="0" smtClean="0"/>
              <a:t>Board:  FY11   21 meal  7-day  +80 pts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20BD-3234-4257-806D-6D65BAC990E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42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EAA47-6075-430F-8459-5EC581A55D56}" type="datetime1">
              <a:rPr lang="en-US" smtClean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A6D6-2970-4F15-866C-F27B0C42F965}" type="datetime1">
              <a:rPr lang="en-US" smtClean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EF1B1-1056-4052-BA47-E84F1B2F608E}" type="datetime1">
              <a:rPr lang="en-US" smtClean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93EA-62C4-4688-967C-EB03C9F698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93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45CD-83D6-423A-BF8F-93C0914946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07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8CBA-CB4E-4C2F-8127-0B86245D3F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272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B875-20AC-4E5B-9186-72A6AC0A2D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187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751C-5194-4F8D-A230-800A79DBC4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255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98D8-B405-49A7-A401-1DC1F5FA32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98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183F-C16E-494C-8AB9-9C5DCDB7E0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731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7791-5801-458F-8E00-EA15B9265A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78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858F-0E90-48BE-AB18-1D593E6B9675}" type="datetime1">
              <a:rPr lang="en-US" smtClean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DB267-D24F-4A2B-B785-E569E5FC89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390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D81F-5BED-400B-8636-9A67AC482F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47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E5B8-035B-4834-9E60-AC44D41AB8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32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AAE7-FA45-465B-90A4-3E4C011B5F34}" type="datetime1">
              <a:rPr lang="en-US" smtClean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265A-AE7B-49BE-A767-2388C13463CB}" type="datetime1">
              <a:rPr lang="en-US" smtClean="0"/>
              <a:t>12/3/2015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27B21-DE81-4C32-AC7D-761B70DAE504}" type="datetime1">
              <a:rPr lang="en-US" smtClean="0"/>
              <a:t>12/3/2015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91DA-DBC9-4D14-B0A7-D5462036284E}" type="datetime1">
              <a:rPr lang="en-US" smtClean="0"/>
              <a:t>12/3/2015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E405B-A4C4-4C51-9946-7556134CC8BF}" type="datetime1">
              <a:rPr lang="en-US" smtClean="0"/>
              <a:t>12/3/2015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764C6-007E-429C-A005-D27B09E6706E}" type="datetime1">
              <a:rPr lang="en-US" smtClean="0"/>
              <a:t>12/3/2015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368D2-64B3-43CD-AF59-92FD8C2CEBEF}" type="datetime1">
              <a:rPr lang="en-US" smtClean="0"/>
              <a:t>12/3/2015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0C62E-C44B-473F-9EA9-9E6C6DAD5111}" type="datetime1">
              <a:rPr lang="en-US" smtClean="0"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58FB3-9340-43EC-B469-3E520B1883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3C7DF-32D6-4BE5-8C94-1057DC8155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12/3/2015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9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Excel_Worksheet3.xlsx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Excel_Worksheet4.xlsx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5.xls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6.xls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7.xlsx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Excel_Worksheet8.xlsx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Excel_Worksheet1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2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5239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2F20F2"/>
                </a:solidFill>
              </a:rPr>
              <a:t>UNIVERSITY OF NEBRASKA AT KEARNEY</a:t>
            </a:r>
            <a:endParaRPr lang="en-US" sz="2800" b="1" dirty="0">
              <a:solidFill>
                <a:srgbClr val="2F20F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3886200"/>
          </a:xfrm>
        </p:spPr>
        <p:txBody>
          <a:bodyPr>
            <a:normAutofit fontScale="92500" lnSpcReduction="20000"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Helvetica" pitchFamily="34" charset="0"/>
              </a:rPr>
              <a:t>BUDGET OVERVIEW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2015-16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</a:rPr>
              <a:t>Barbara L. Johnson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Vice Chancellor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Business and Finance</a:t>
            </a:r>
          </a:p>
          <a:p>
            <a:endParaRPr lang="en-US" i="1" dirty="0" smtClean="0">
              <a:solidFill>
                <a:schemeClr val="tx1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</a:rPr>
              <a:t>November 2015</a:t>
            </a:r>
            <a:endParaRPr lang="en-US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84" y="304800"/>
            <a:ext cx="8839831" cy="605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98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43815"/>
              </p:ext>
            </p:extLst>
          </p:nvPr>
        </p:nvGraphicFramePr>
        <p:xfrm>
          <a:off x="457200" y="533400"/>
          <a:ext cx="7010400" cy="1815084"/>
        </p:xfrm>
        <a:graphic>
          <a:graphicData uri="http://schemas.openxmlformats.org/drawingml/2006/table">
            <a:tbl>
              <a:tblPr/>
              <a:tblGrid>
                <a:gridCol w="3715512"/>
                <a:gridCol w="3294888"/>
              </a:tblGrid>
              <a:tr h="2720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Federal Funds</a:t>
                      </a:r>
                      <a:endParaRPr lang="en-US" sz="1400" baseline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41,500,000</a:t>
                      </a:r>
                      <a:endParaRPr lang="en-US" sz="1400" baseline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0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Revolving Funds</a:t>
                      </a:r>
                      <a:endParaRPr lang="en-US" sz="1400" baseline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26,000,000</a:t>
                      </a:r>
                      <a:endParaRPr lang="en-US" sz="1400" baseline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0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General Funds</a:t>
                      </a:r>
                      <a:endParaRPr lang="en-US" sz="1400" baseline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39,431,069</a:t>
                      </a:r>
                      <a:endParaRPr lang="en-US" sz="1400" baseline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0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Trust Funds</a:t>
                      </a:r>
                      <a:endParaRPr lang="en-US" sz="1400" baseline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15,000,000</a:t>
                      </a:r>
                      <a:endParaRPr lang="en-US" sz="1400" baseline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0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Cash Funds</a:t>
                      </a:r>
                      <a:endParaRPr lang="en-US" sz="1400" baseline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u="non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29,542,534</a:t>
                      </a:r>
                      <a:endParaRPr lang="en-US" sz="1400" u="none" baseline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0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baseline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 Estimated Funding</a:t>
                      </a:r>
                      <a:endParaRPr lang="en-US" sz="1400" baseline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$151,473,603</a:t>
                      </a:r>
                      <a:endParaRPr lang="en-US" sz="140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8600" y="2557411"/>
            <a:ext cx="3581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2015-2016  University of Nebraska at Kearney</a:t>
            </a:r>
            <a:b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Estimated Expenditures by Spending Category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960759"/>
              </p:ext>
            </p:extLst>
          </p:nvPr>
        </p:nvGraphicFramePr>
        <p:xfrm>
          <a:off x="457200" y="2971800"/>
          <a:ext cx="6934200" cy="3593294"/>
        </p:xfrm>
        <a:graphic>
          <a:graphicData uri="http://schemas.openxmlformats.org/drawingml/2006/table">
            <a:tbl>
              <a:tblPr/>
              <a:tblGrid>
                <a:gridCol w="4577127"/>
                <a:gridCol w="2357073"/>
              </a:tblGrid>
              <a:tr h="3177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10-Instruction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45,608,651</a:t>
                      </a:r>
                      <a:endParaRPr lang="en-US" sz="1400" b="0" i="0" u="none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5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20-Research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1,294,650</a:t>
                      </a:r>
                      <a:endParaRPr lang="en-US" sz="1400" b="0" i="0" u="none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5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30-Public Service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2,207,597</a:t>
                      </a:r>
                      <a:endParaRPr lang="en-US" sz="1400" b="0" i="0" u="none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5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40-Academic Support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8,601,278</a:t>
                      </a:r>
                      <a:endParaRPr lang="en-US" sz="1400" b="0" i="0" u="none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5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50-Student Services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7,009,159</a:t>
                      </a:r>
                      <a:endParaRPr lang="en-US" sz="1400" b="0" i="0" u="none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5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60-Institutional Administration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9,595,884</a:t>
                      </a:r>
                      <a:endParaRPr lang="en-US" sz="1400" b="0" i="0" u="none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5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70-Physical Plant Operations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8,442,151</a:t>
                      </a:r>
                      <a:endParaRPr lang="en-US" sz="1400" b="0" i="0" u="none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5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80-Student Financial Support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14,416,048</a:t>
                      </a:r>
                      <a:endParaRPr lang="en-US" sz="1400" b="0" i="0" u="none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5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90-Independent Operations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15,753,977</a:t>
                      </a:r>
                      <a:endParaRPr lang="en-US" sz="1400" b="0" i="0" u="none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5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00-Other Non-Expenditures</a:t>
                      </a:r>
                      <a:endParaRPr lang="en-US" sz="1400" b="0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i="0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38,544,208</a:t>
                      </a:r>
                      <a:endParaRPr lang="en-US" sz="1400" b="0" i="0" u="none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75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i="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Times New Roman"/>
                        </a:rPr>
                        <a:t>Total Budgeted Expenditures</a:t>
                      </a:r>
                      <a:endParaRPr lang="en-US" sz="1400" b="1" i="0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$151,473,603</a:t>
                      </a:r>
                      <a:endParaRPr lang="en-US" sz="1400" b="1" i="0" u="none" baseline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28600" y="13156"/>
            <a:ext cx="328006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2015-16 University of Nebraska at Kearney</a:t>
            </a:r>
            <a:b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Budgeted Revenue  by  Fund Source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 Aided Budget</a:t>
            </a:r>
            <a:br>
              <a:rPr lang="en-US" dirty="0" smtClean="0"/>
            </a:br>
            <a:r>
              <a:rPr lang="en-US" dirty="0" smtClean="0"/>
              <a:t>2015-16</a:t>
            </a:r>
            <a:br>
              <a:rPr lang="en-US" dirty="0" smtClean="0"/>
            </a:br>
            <a:r>
              <a:rPr lang="en-US" sz="2200" dirty="0" smtClean="0"/>
              <a:t>(State and University Generated – </a:t>
            </a:r>
            <a:r>
              <a:rPr lang="en-US" sz="2200" b="1" dirty="0" smtClean="0"/>
              <a:t>Unrestricted &amp; Designated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b="1" dirty="0" smtClean="0"/>
              <a:t>General Fund   $39,431,069</a:t>
            </a:r>
          </a:p>
          <a:p>
            <a:endParaRPr lang="en-US" sz="4000" b="1" dirty="0"/>
          </a:p>
          <a:p>
            <a:r>
              <a:rPr lang="en-US" b="1" dirty="0" smtClean="0"/>
              <a:t>Cash Fund	 $29,542,534</a:t>
            </a:r>
          </a:p>
          <a:p>
            <a:pPr lvl="6">
              <a:buNone/>
            </a:pPr>
            <a:r>
              <a:rPr lang="en-US" b="1" dirty="0" smtClean="0"/>
              <a:t> _________________</a:t>
            </a:r>
          </a:p>
          <a:p>
            <a:pPr lvl="6">
              <a:buNone/>
            </a:pPr>
            <a:endParaRPr lang="en-US" b="1" dirty="0"/>
          </a:p>
          <a:p>
            <a:r>
              <a:rPr lang="en-US" b="1" dirty="0" smtClean="0"/>
              <a:t>TOTAL		 $68,973,603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 Aided Budget</a:t>
            </a:r>
            <a:br>
              <a:rPr lang="en-US" dirty="0" smtClean="0"/>
            </a:br>
            <a:r>
              <a:rPr lang="en-US" sz="2200" dirty="0" smtClean="0"/>
              <a:t>(State &amp; University Generated – </a:t>
            </a:r>
            <a:r>
              <a:rPr lang="en-US" sz="2200" b="1" dirty="0" smtClean="0"/>
              <a:t>Unrestricted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General Fund: </a:t>
            </a:r>
          </a:p>
          <a:p>
            <a:pPr lvl="1"/>
            <a:r>
              <a:rPr lang="en-US" dirty="0" smtClean="0"/>
              <a:t>State Appropriation of Tax $’s	  $39,431,069</a:t>
            </a:r>
          </a:p>
          <a:p>
            <a:r>
              <a:rPr lang="en-US" b="1" dirty="0" smtClean="0"/>
              <a:t>Cash Funds:</a:t>
            </a:r>
            <a:r>
              <a:rPr lang="en-US" dirty="0" smtClean="0"/>
              <a:t>  </a:t>
            </a:r>
            <a:endParaRPr lang="en-US" dirty="0"/>
          </a:p>
          <a:p>
            <a:pPr lvl="1"/>
            <a:r>
              <a:rPr lang="en-US" dirty="0" smtClean="0"/>
              <a:t>Gross Tuition		 $38,676,083</a:t>
            </a:r>
          </a:p>
          <a:p>
            <a:pPr lvl="1"/>
            <a:r>
              <a:rPr lang="en-US" dirty="0" smtClean="0"/>
              <a:t>Remissions		($ 8,040,945)</a:t>
            </a:r>
          </a:p>
          <a:p>
            <a:pPr lvl="1"/>
            <a:r>
              <a:rPr lang="en-US" dirty="0" smtClean="0"/>
              <a:t>Refunds/Uncollect	($ 1,087,065)</a:t>
            </a:r>
          </a:p>
          <a:p>
            <a:pPr lvl="1"/>
            <a:r>
              <a:rPr lang="en-US" dirty="0" smtClean="0"/>
              <a:t>Student Fees		 $    258,595</a:t>
            </a:r>
          </a:p>
          <a:p>
            <a:pPr lvl="1"/>
            <a:r>
              <a:rPr lang="en-US" dirty="0" smtClean="0"/>
              <a:t>Misc Other Cash	 $    697,000</a:t>
            </a:r>
          </a:p>
          <a:p>
            <a:pPr lvl="1"/>
            <a:r>
              <a:rPr lang="en-US" dirty="0" smtClean="0"/>
              <a:t>U-Wide Debt Svc	</a:t>
            </a:r>
            <a:r>
              <a:rPr lang="en-US" u="sng" dirty="0" smtClean="0"/>
              <a:t>($ 1,131,134)</a:t>
            </a:r>
            <a:r>
              <a:rPr lang="en-US" dirty="0" smtClean="0"/>
              <a:t>	  </a:t>
            </a:r>
            <a:r>
              <a:rPr lang="en-US" u="sng" dirty="0" smtClean="0"/>
              <a:t>$29,372,534</a:t>
            </a:r>
            <a:r>
              <a:rPr lang="en-US" dirty="0" smtClean="0"/>
              <a:t>	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smtClean="0"/>
              <a:t>TOTAL					  $68,803,603</a:t>
            </a:r>
            <a:r>
              <a:rPr lang="en-US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7254"/>
            <a:ext cx="6553200" cy="629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92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92" y="118284"/>
            <a:ext cx="7443615" cy="662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03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UNIVERSITY OF NEBRASKA AT KEARNEY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State Aided Budget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52600"/>
            <a:ext cx="82296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85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STATE AIDED BUDGET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FY 2015-16</a:t>
            </a:r>
            <a:br>
              <a:rPr lang="en-US" sz="2400" dirty="0" smtClean="0"/>
            </a:br>
            <a:r>
              <a:rPr lang="en-US" sz="2000" dirty="0" smtClean="0"/>
              <a:t>University of Nebraska at Kearney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038049"/>
              </p:ext>
            </p:extLst>
          </p:nvPr>
        </p:nvGraphicFramePr>
        <p:xfrm>
          <a:off x="609600" y="1676399"/>
          <a:ext cx="8229600" cy="4679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5799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799896"/>
              </p:ext>
            </p:extLst>
          </p:nvPr>
        </p:nvGraphicFramePr>
        <p:xfrm>
          <a:off x="533400" y="304800"/>
          <a:ext cx="8458199" cy="605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Worksheet" r:id="rId5" imgW="10839444" imgH="8750283" progId="Excel.Sheet.12">
                  <p:embed/>
                </p:oleObj>
              </mc:Choice>
              <mc:Fallback>
                <p:oleObj name="Worksheet" r:id="rId5" imgW="10839444" imgH="875028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304800"/>
                        <a:ext cx="8458199" cy="605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5466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48487" y="6225453"/>
            <a:ext cx="2133600" cy="365125"/>
          </a:xfrm>
        </p:spPr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070248"/>
              </p:ext>
            </p:extLst>
          </p:nvPr>
        </p:nvGraphicFramePr>
        <p:xfrm>
          <a:off x="990600" y="203416"/>
          <a:ext cx="7696200" cy="6452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Worksheet" r:id="rId5" imgW="9512330" imgH="10883883" progId="Excel.Sheet.12">
                  <p:embed/>
                </p:oleObj>
              </mc:Choice>
              <mc:Fallback>
                <p:oleObj name="Worksheet" r:id="rId5" imgW="9512330" imgH="1088388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00" y="203416"/>
                        <a:ext cx="7696200" cy="6452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1255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0988" y="123825"/>
            <a:ext cx="9705975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28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329070"/>
              </p:ext>
            </p:extLst>
          </p:nvPr>
        </p:nvGraphicFramePr>
        <p:xfrm>
          <a:off x="762000" y="533400"/>
          <a:ext cx="7696200" cy="582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Worksheet" r:id="rId4" imgW="6159556" imgH="3295727" progId="Excel.Sheet.12">
                  <p:embed/>
                </p:oleObj>
              </mc:Choice>
              <mc:Fallback>
                <p:oleObj name="Worksheet" r:id="rId4" imgW="6159556" imgH="329572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0" y="533400"/>
                        <a:ext cx="7696200" cy="582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0050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470852"/>
              </p:ext>
            </p:extLst>
          </p:nvPr>
        </p:nvGraphicFramePr>
        <p:xfrm>
          <a:off x="685800" y="152400"/>
          <a:ext cx="7772400" cy="5943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Worksheet" r:id="rId4" imgW="6686479" imgH="3295727" progId="Excel.Sheet.12">
                  <p:embed/>
                </p:oleObj>
              </mc:Choice>
              <mc:Fallback>
                <p:oleObj name="Worksheet" r:id="rId4" imgW="6686479" imgH="329572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" y="152400"/>
                        <a:ext cx="7772400" cy="5943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4399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367762"/>
              </p:ext>
            </p:extLst>
          </p:nvPr>
        </p:nvGraphicFramePr>
        <p:xfrm>
          <a:off x="457200" y="609604"/>
          <a:ext cx="8229600" cy="556412"/>
        </p:xfrm>
        <a:graphic>
          <a:graphicData uri="http://schemas.openxmlformats.org/drawingml/2006/table">
            <a:tbl>
              <a:tblPr/>
              <a:tblGrid>
                <a:gridCol w="482818"/>
                <a:gridCol w="347195"/>
                <a:gridCol w="444843"/>
                <a:gridCol w="884262"/>
                <a:gridCol w="168172"/>
                <a:gridCol w="884262"/>
                <a:gridCol w="168172"/>
                <a:gridCol w="884262"/>
                <a:gridCol w="168172"/>
                <a:gridCol w="976485"/>
                <a:gridCol w="168172"/>
                <a:gridCol w="960211"/>
                <a:gridCol w="249546"/>
                <a:gridCol w="1443028"/>
              </a:tblGrid>
              <a:tr h="221187">
                <a:tc gridSpan="12">
                  <a:txBody>
                    <a:bodyPr/>
                    <a:lstStyle/>
                    <a:p>
                      <a:endParaRPr lang="en-US" dirty="0"/>
                    </a:p>
                  </a:txBody>
                  <a:tcPr marL="3886" marR="3886" marT="3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886" marR="3886" marT="3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886" marR="3886" marT="3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86" marR="3886" marT="3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886" marR="3886" marT="3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886" marR="3886" marT="3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886" marR="3886" marT="3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886" marR="3886" marT="3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886" marR="3886" marT="3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886" marR="3886" marT="3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886" marR="3886" marT="3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886" marR="3886" marT="3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886" marR="3886" marT="3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886" marR="3886" marT="3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886" marR="3886" marT="3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886" marR="3886" marT="3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86" marR="3886" marT="3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670054"/>
              </p:ext>
            </p:extLst>
          </p:nvPr>
        </p:nvGraphicFramePr>
        <p:xfrm>
          <a:off x="838200" y="381000"/>
          <a:ext cx="777240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Worksheet" r:id="rId4" imgW="13449236" imgH="4667250" progId="Excel.Sheet.12">
                  <p:embed/>
                </p:oleObj>
              </mc:Choice>
              <mc:Fallback>
                <p:oleObj name="Worksheet" r:id="rId4" imgW="13449236" imgH="46672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381000"/>
                        <a:ext cx="7772400" cy="541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300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BUDGET REDUCTION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2001-02  Special Session 			($   288,246) </a:t>
            </a:r>
            <a:r>
              <a:rPr lang="en-US" sz="2000" dirty="0" smtClean="0"/>
              <a:t>(FY02)</a:t>
            </a:r>
          </a:p>
          <a:p>
            <a:r>
              <a:rPr lang="en-US" dirty="0" smtClean="0"/>
              <a:t>2001-02  Special Session			($   592,303) </a:t>
            </a:r>
            <a:r>
              <a:rPr lang="en-US" sz="2000" dirty="0" smtClean="0"/>
              <a:t>(FY03)</a:t>
            </a:r>
          </a:p>
          <a:p>
            <a:r>
              <a:rPr lang="en-US" dirty="0" smtClean="0"/>
              <a:t>2001-02  April				($   536,116) </a:t>
            </a:r>
            <a:r>
              <a:rPr lang="en-US" sz="2000" dirty="0" smtClean="0"/>
              <a:t>(FY03)</a:t>
            </a:r>
          </a:p>
          <a:p>
            <a:r>
              <a:rPr lang="en-US" dirty="0" smtClean="0"/>
              <a:t>2002-03  July 1				($1,208,572)</a:t>
            </a:r>
          </a:p>
          <a:p>
            <a:r>
              <a:rPr lang="en-US" dirty="0" smtClean="0"/>
              <a:t>2003-04  July 1				($1,675,828)</a:t>
            </a:r>
          </a:p>
          <a:p>
            <a:r>
              <a:rPr lang="en-US" dirty="0" smtClean="0"/>
              <a:t>2004-05  July 1				($      86,335)</a:t>
            </a:r>
          </a:p>
          <a:p>
            <a:r>
              <a:rPr lang="en-US" dirty="0" smtClean="0"/>
              <a:t>2005-06  July 1				($    531,021)</a:t>
            </a:r>
          </a:p>
          <a:p>
            <a:r>
              <a:rPr lang="en-US" dirty="0" smtClean="0"/>
              <a:t>2006-07  July 1				 $                 0</a:t>
            </a:r>
          </a:p>
          <a:p>
            <a:r>
              <a:rPr lang="en-US" dirty="0" smtClean="0"/>
              <a:t>2007-08  July 1				($    243,893)</a:t>
            </a:r>
          </a:p>
          <a:p>
            <a:r>
              <a:rPr lang="en-US" dirty="0" smtClean="0"/>
              <a:t>2008-09  July 1				($    385,401)</a:t>
            </a:r>
          </a:p>
          <a:p>
            <a:r>
              <a:rPr lang="en-US" dirty="0" smtClean="0"/>
              <a:t>2009-10  July 1				($    794,059)</a:t>
            </a:r>
          </a:p>
          <a:p>
            <a:r>
              <a:rPr lang="en-US" dirty="0" smtClean="0"/>
              <a:t>2009-10  Special Session			($    342,763)</a:t>
            </a:r>
          </a:p>
          <a:p>
            <a:r>
              <a:rPr lang="en-US" dirty="0" smtClean="0"/>
              <a:t>2010-11  July 1				($1,086,478)</a:t>
            </a:r>
          </a:p>
          <a:p>
            <a:r>
              <a:rPr lang="en-US" dirty="0" smtClean="0"/>
              <a:t>2011-12  July 1				($   368,430)</a:t>
            </a:r>
          </a:p>
          <a:p>
            <a:r>
              <a:rPr lang="en-US" dirty="0" smtClean="0"/>
              <a:t>2012-13 July 1				$                 0</a:t>
            </a:r>
          </a:p>
          <a:p>
            <a:r>
              <a:rPr lang="en-US" dirty="0" smtClean="0"/>
              <a:t>2013-14 July 1				$                 0</a:t>
            </a:r>
          </a:p>
          <a:p>
            <a:r>
              <a:rPr lang="en-US" dirty="0" smtClean="0"/>
              <a:t>2014-15 July 1				$                 0</a:t>
            </a:r>
          </a:p>
          <a:p>
            <a:r>
              <a:rPr lang="en-US" u="sng" dirty="0" smtClean="0"/>
              <a:t>2015-16 July 1				($   176,764)_*                       </a:t>
            </a:r>
          </a:p>
          <a:p>
            <a:pPr lvl="1"/>
            <a:r>
              <a:rPr lang="en-US" b="1" dirty="0" smtClean="0"/>
              <a:t>TOTAL				</a:t>
            </a:r>
            <a:r>
              <a:rPr lang="en-US" sz="3200" b="1" dirty="0" smtClean="0"/>
              <a:t>($8,316,209)</a:t>
            </a:r>
          </a:p>
          <a:p>
            <a:pPr marL="457200" lvl="1" indent="0">
              <a:buNone/>
            </a:pPr>
            <a:endParaRPr lang="en-US" sz="3200" b="1" dirty="0" smtClean="0"/>
          </a:p>
          <a:p>
            <a:pPr marL="457200" lvl="1" indent="0">
              <a:buNone/>
            </a:pPr>
            <a:r>
              <a:rPr lang="en-US" sz="3200" dirty="0" smtClean="0"/>
              <a:t>*Enrollment/Revenue Decline – </a:t>
            </a:r>
            <a:r>
              <a:rPr lang="en-US" sz="3200" dirty="0" err="1" smtClean="0"/>
              <a:t>Add’l</a:t>
            </a:r>
            <a:r>
              <a:rPr lang="en-US" sz="3200" dirty="0" smtClean="0"/>
              <a:t> Budget Reduction &lt;988,880&gt; = &lt;$1,165,644&gt;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TUITION INCREASE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19200"/>
            <a:ext cx="7315200" cy="52578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			</a:t>
            </a:r>
          </a:p>
          <a:p>
            <a:pPr>
              <a:buNone/>
            </a:pPr>
            <a:r>
              <a:rPr lang="en-US" u="sng" dirty="0" smtClean="0"/>
              <a:t>				Tuition</a:t>
            </a:r>
          </a:p>
          <a:p>
            <a:r>
              <a:rPr lang="en-US" dirty="0" smtClean="0"/>
              <a:t>2001-02		10.0%		</a:t>
            </a:r>
          </a:p>
          <a:p>
            <a:r>
              <a:rPr lang="en-US" dirty="0" smtClean="0"/>
              <a:t>2002-03		10.0%		</a:t>
            </a:r>
          </a:p>
          <a:p>
            <a:r>
              <a:rPr lang="en-US" dirty="0" smtClean="0"/>
              <a:t>2003-04		14.9%		</a:t>
            </a:r>
          </a:p>
          <a:p>
            <a:r>
              <a:rPr lang="en-US" dirty="0" smtClean="0"/>
              <a:t>2004-05		12.0%		</a:t>
            </a:r>
          </a:p>
          <a:p>
            <a:r>
              <a:rPr lang="en-US" dirty="0" smtClean="0"/>
              <a:t>2005-06		  4.9%		</a:t>
            </a:r>
          </a:p>
          <a:p>
            <a:r>
              <a:rPr lang="en-US" dirty="0" smtClean="0"/>
              <a:t>2006-07		  5.9%		</a:t>
            </a:r>
          </a:p>
          <a:p>
            <a:r>
              <a:rPr lang="en-US" dirty="0" smtClean="0"/>
              <a:t>2007-08		  6.0%		</a:t>
            </a:r>
          </a:p>
          <a:p>
            <a:r>
              <a:rPr lang="en-US" dirty="0" smtClean="0"/>
              <a:t>2008-09		  6.0%		</a:t>
            </a:r>
          </a:p>
          <a:p>
            <a:r>
              <a:rPr lang="en-US" dirty="0" smtClean="0"/>
              <a:t>2009-10		  4.0%		</a:t>
            </a:r>
            <a:endParaRPr lang="en-US" sz="1600" dirty="0"/>
          </a:p>
          <a:p>
            <a:r>
              <a:rPr lang="en-US" dirty="0" smtClean="0"/>
              <a:t>2010-11		  6.0%</a:t>
            </a:r>
            <a:r>
              <a:rPr lang="en-US" b="1" dirty="0" smtClean="0"/>
              <a:t>	</a:t>
            </a:r>
          </a:p>
          <a:p>
            <a:r>
              <a:rPr lang="en-US" dirty="0" smtClean="0"/>
              <a:t>2011-12		  5.0%</a:t>
            </a:r>
            <a:r>
              <a:rPr lang="en-US" b="1" dirty="0" smtClean="0"/>
              <a:t>	</a:t>
            </a:r>
          </a:p>
          <a:p>
            <a:r>
              <a:rPr lang="en-US" dirty="0" smtClean="0"/>
              <a:t>2012-13		  3.75%</a:t>
            </a:r>
          </a:p>
          <a:p>
            <a:r>
              <a:rPr lang="en-US" dirty="0" smtClean="0"/>
              <a:t>2013-14		  0.00% Res;  3% </a:t>
            </a:r>
            <a:r>
              <a:rPr lang="en-US" dirty="0" err="1" smtClean="0"/>
              <a:t>NonRes</a:t>
            </a:r>
            <a:endParaRPr lang="en-US" dirty="0" smtClean="0"/>
          </a:p>
          <a:p>
            <a:r>
              <a:rPr lang="en-US" dirty="0" smtClean="0"/>
              <a:t>2014-15		</a:t>
            </a:r>
            <a:r>
              <a:rPr lang="en-US" dirty="0"/>
              <a:t> </a:t>
            </a:r>
            <a:r>
              <a:rPr lang="en-US" dirty="0" smtClean="0"/>
              <a:t> 0.00</a:t>
            </a:r>
            <a:r>
              <a:rPr lang="en-US" dirty="0"/>
              <a:t>% Res;  3% </a:t>
            </a:r>
            <a:r>
              <a:rPr lang="en-US" dirty="0" err="1"/>
              <a:t>NonRes</a:t>
            </a:r>
            <a:endParaRPr lang="en-US" dirty="0" smtClean="0"/>
          </a:p>
          <a:p>
            <a:r>
              <a:rPr lang="en-US" b="1" dirty="0" smtClean="0"/>
              <a:t>2015-16		</a:t>
            </a:r>
            <a:r>
              <a:rPr lang="en-US" b="1" dirty="0"/>
              <a:t> </a:t>
            </a:r>
            <a:r>
              <a:rPr lang="en-US" b="1" dirty="0" smtClean="0"/>
              <a:t> 1.75%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2F20F2"/>
                </a:solidFill>
              </a:rPr>
              <a:t>REVENUE BOND BUDGET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(Designated/Restricted)</a:t>
            </a:r>
            <a:br>
              <a:rPr lang="en-US" sz="2200" dirty="0" smtClean="0"/>
            </a:br>
            <a:r>
              <a:rPr lang="en-US" sz="2200" dirty="0" smtClean="0"/>
              <a:t>2015-16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Dormitory Rental			  $7,926,000</a:t>
            </a:r>
          </a:p>
          <a:p>
            <a:r>
              <a:rPr lang="en-US" sz="2000" dirty="0" smtClean="0"/>
              <a:t>Food Service				  $7,171,000</a:t>
            </a:r>
          </a:p>
          <a:p>
            <a:r>
              <a:rPr lang="en-US" sz="2000" dirty="0" smtClean="0"/>
              <a:t>Facility Fee				  $   745,000</a:t>
            </a:r>
          </a:p>
          <a:p>
            <a:r>
              <a:rPr lang="en-US" sz="2000" dirty="0" smtClean="0"/>
              <a:t>Union Expansion			  $   480,000</a:t>
            </a:r>
          </a:p>
          <a:p>
            <a:r>
              <a:rPr lang="en-US" sz="2000" dirty="0" smtClean="0"/>
              <a:t>Bookstore Commission			  $   240,000</a:t>
            </a:r>
          </a:p>
          <a:p>
            <a:r>
              <a:rPr lang="en-US" sz="2000" dirty="0" smtClean="0"/>
              <a:t>University Heights Apts			  $   360,000</a:t>
            </a:r>
          </a:p>
          <a:p>
            <a:r>
              <a:rPr lang="en-US" sz="2000" dirty="0" smtClean="0"/>
              <a:t>Misc Income				  $1,159,000</a:t>
            </a:r>
          </a:p>
          <a:p>
            <a:r>
              <a:rPr lang="en-US" sz="2000" dirty="0" smtClean="0"/>
              <a:t>Interest Income			  </a:t>
            </a:r>
            <a:r>
              <a:rPr lang="en-US" sz="2000" u="sng" dirty="0" smtClean="0"/>
              <a:t>$   100,000</a:t>
            </a:r>
          </a:p>
          <a:p>
            <a:pPr lvl="1"/>
            <a:r>
              <a:rPr lang="en-US" sz="1600" dirty="0" smtClean="0"/>
              <a:t>TOTAL  INCOME			  $  18,181,000  </a:t>
            </a:r>
          </a:p>
          <a:p>
            <a:pPr lvl="1">
              <a:buNone/>
            </a:pPr>
            <a:endParaRPr lang="en-US" sz="1600" b="1" dirty="0"/>
          </a:p>
          <a:p>
            <a:pPr lvl="1">
              <a:buNone/>
            </a:pPr>
            <a:r>
              <a:rPr lang="en-US" sz="2600" b="1" dirty="0" smtClean="0">
                <a:solidFill>
                  <a:srgbClr val="2F20F2"/>
                </a:solidFill>
              </a:rPr>
              <a:t>LESS OPERATION &amp; MAINTENANCE	($8,755,000)</a:t>
            </a:r>
          </a:p>
          <a:p>
            <a:pPr lvl="1">
              <a:buNone/>
            </a:pPr>
            <a:r>
              <a:rPr lang="en-US" sz="2000" dirty="0" smtClean="0"/>
              <a:t>LESS FOOD COSTS			</a:t>
            </a:r>
            <a:r>
              <a:rPr lang="en-US" sz="2000" u="sng" dirty="0" smtClean="0"/>
              <a:t>($4,722,000)</a:t>
            </a:r>
          </a:p>
          <a:p>
            <a:pPr lvl="1"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Available for Debt Service		 $4,704,000</a:t>
            </a:r>
          </a:p>
          <a:p>
            <a:pPr lvl="1">
              <a:buNone/>
            </a:pPr>
            <a:r>
              <a:rPr lang="en-US" sz="2000" dirty="0" smtClean="0"/>
              <a:t>	Bond Interest Committed		 $1,342,690</a:t>
            </a:r>
            <a:r>
              <a:rPr lang="en-US" sz="2000" b="1" dirty="0" smtClean="0"/>
              <a:t>	</a:t>
            </a:r>
            <a:r>
              <a:rPr lang="en-US" sz="2000" b="1" dirty="0"/>
              <a:t>	</a:t>
            </a:r>
            <a:r>
              <a:rPr lang="en-US" sz="2000" b="1" dirty="0" smtClean="0"/>
              <a:t>	</a:t>
            </a:r>
          </a:p>
          <a:p>
            <a:pPr lvl="1">
              <a:buNone/>
            </a:pPr>
            <a:r>
              <a:rPr lang="en-US" sz="2000" b="1" dirty="0" smtClean="0"/>
              <a:t>	Debt Service Charge		             3.50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358495"/>
              </p:ext>
            </p:extLst>
          </p:nvPr>
        </p:nvGraphicFramePr>
        <p:xfrm>
          <a:off x="533400" y="381000"/>
          <a:ext cx="8308832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Worksheet" r:id="rId4" imgW="7251721" imgH="4787986" progId="Excel.Sheet.12">
                  <p:embed/>
                </p:oleObj>
              </mc:Choice>
              <mc:Fallback>
                <p:oleObj name="Worksheet" r:id="rId4" imgW="7251721" imgH="478798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381000"/>
                        <a:ext cx="8308832" cy="609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2645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2F20F2"/>
                </a:solidFill>
              </a:rPr>
              <a:t>ROOM &amp; BOARD INCREASE HISTORY</a:t>
            </a:r>
            <a:endParaRPr lang="en-US" dirty="0">
              <a:solidFill>
                <a:srgbClr val="2F20F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>
                <a:latin typeface="+mj-lt"/>
              </a:rPr>
              <a:t>				</a:t>
            </a:r>
            <a:r>
              <a:rPr lang="en-US" sz="2000" b="1" u="sng" dirty="0" smtClean="0">
                <a:latin typeface="+mj-lt"/>
              </a:rPr>
              <a:t>ROOM/Sem</a:t>
            </a:r>
            <a:r>
              <a:rPr lang="en-US" dirty="0" smtClean="0">
                <a:latin typeface="+mj-lt"/>
              </a:rPr>
              <a:t> 		</a:t>
            </a:r>
            <a:r>
              <a:rPr lang="en-US" sz="2000" b="1" u="sng" dirty="0" smtClean="0">
                <a:latin typeface="+mj-lt"/>
              </a:rPr>
              <a:t>BOARD/</a:t>
            </a:r>
            <a:r>
              <a:rPr lang="en-US" sz="2000" b="1" u="sng" dirty="0" err="1" smtClean="0">
                <a:latin typeface="+mj-lt"/>
              </a:rPr>
              <a:t>Sem</a:t>
            </a:r>
            <a:r>
              <a:rPr lang="en-US" dirty="0" smtClean="0">
                <a:latin typeface="+mj-lt"/>
              </a:rPr>
              <a:t>	 	</a:t>
            </a:r>
            <a:r>
              <a:rPr lang="en-US" u="sng" dirty="0" smtClean="0">
                <a:latin typeface="+mj-lt"/>
              </a:rPr>
              <a:t> </a:t>
            </a:r>
            <a:r>
              <a:rPr lang="en-US" sz="2000" b="1" u="sng" dirty="0" smtClean="0">
                <a:latin typeface="+mj-lt"/>
              </a:rPr>
              <a:t>Per Year  </a:t>
            </a:r>
          </a:p>
          <a:p>
            <a:r>
              <a:rPr lang="en-US" dirty="0" smtClean="0">
                <a:latin typeface="+mj-lt"/>
              </a:rPr>
              <a:t>2001-02		$1,008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+$88</a:t>
            </a:r>
            <a:r>
              <a:rPr lang="en-US" dirty="0" smtClean="0">
                <a:latin typeface="+mj-lt"/>
              </a:rPr>
              <a:t>	$  943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+$53</a:t>
            </a:r>
            <a:r>
              <a:rPr lang="en-US" dirty="0" smtClean="0">
                <a:latin typeface="+mj-lt"/>
              </a:rPr>
              <a:t>	$3,902</a:t>
            </a:r>
          </a:p>
          <a:p>
            <a:r>
              <a:rPr lang="en-US" dirty="0" smtClean="0">
                <a:latin typeface="+mj-lt"/>
              </a:rPr>
              <a:t>2002-03		$1,071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+$63</a:t>
            </a:r>
            <a:r>
              <a:rPr lang="en-US" dirty="0" smtClean="0">
                <a:latin typeface="+mj-lt"/>
              </a:rPr>
              <a:t>	$1,007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+$64</a:t>
            </a:r>
            <a:r>
              <a:rPr lang="en-US" dirty="0" smtClean="0">
                <a:latin typeface="+mj-lt"/>
              </a:rPr>
              <a:t>	$4,156</a:t>
            </a:r>
          </a:p>
          <a:p>
            <a:r>
              <a:rPr lang="en-US" dirty="0" smtClean="0">
                <a:latin typeface="+mj-lt"/>
              </a:rPr>
              <a:t>2003-04		$1,146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+$75</a:t>
            </a:r>
            <a:r>
              <a:rPr lang="en-US" dirty="0" smtClean="0">
                <a:latin typeface="+mj-lt"/>
              </a:rPr>
              <a:t>	$1,072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+$65</a:t>
            </a:r>
            <a:r>
              <a:rPr lang="en-US" dirty="0" smtClean="0">
                <a:latin typeface="+mj-lt"/>
              </a:rPr>
              <a:t>	$4,436</a:t>
            </a:r>
          </a:p>
          <a:p>
            <a:r>
              <a:rPr lang="en-US" dirty="0" smtClean="0">
                <a:latin typeface="+mj-lt"/>
              </a:rPr>
              <a:t>2004-05		$1,289  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+$143</a:t>
            </a:r>
            <a:r>
              <a:rPr lang="en-US" dirty="0" smtClean="0">
                <a:latin typeface="+mj-lt"/>
              </a:rPr>
              <a:t>	$1,206  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+$134</a:t>
            </a:r>
            <a:r>
              <a:rPr lang="en-US" dirty="0" smtClean="0">
                <a:latin typeface="+mj-lt"/>
              </a:rPr>
              <a:t>	$4,990</a:t>
            </a:r>
          </a:p>
          <a:p>
            <a:r>
              <a:rPr lang="en-US" dirty="0" smtClean="0">
                <a:latin typeface="+mj-lt"/>
              </a:rPr>
              <a:t>2005-06		$1,376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+$87</a:t>
            </a:r>
            <a:r>
              <a:rPr lang="en-US" dirty="0" smtClean="0">
                <a:latin typeface="+mj-lt"/>
              </a:rPr>
              <a:t>	$1,287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+$81</a:t>
            </a:r>
            <a:r>
              <a:rPr lang="en-US" dirty="0" smtClean="0">
                <a:latin typeface="+mj-lt"/>
              </a:rPr>
              <a:t>	$5,326</a:t>
            </a:r>
          </a:p>
          <a:p>
            <a:r>
              <a:rPr lang="en-US" dirty="0" smtClean="0">
                <a:latin typeface="+mj-lt"/>
              </a:rPr>
              <a:t>2006-07		$1,469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+$93</a:t>
            </a:r>
            <a:r>
              <a:rPr lang="en-US" dirty="0" smtClean="0">
                <a:latin typeface="+mj-lt"/>
              </a:rPr>
              <a:t>	$1,374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+$87</a:t>
            </a:r>
            <a:r>
              <a:rPr lang="en-US" dirty="0" smtClean="0">
                <a:latin typeface="+mj-lt"/>
              </a:rPr>
              <a:t>	$5,686</a:t>
            </a:r>
          </a:p>
          <a:p>
            <a:r>
              <a:rPr lang="en-US" dirty="0" smtClean="0">
                <a:latin typeface="+mj-lt"/>
              </a:rPr>
              <a:t>2007-08		$1,550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+$81</a:t>
            </a:r>
            <a:r>
              <a:rPr lang="en-US" dirty="0" smtClean="0">
                <a:latin typeface="+mj-lt"/>
              </a:rPr>
              <a:t>	$1,450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+$76</a:t>
            </a:r>
            <a:r>
              <a:rPr lang="en-US" dirty="0" smtClean="0">
                <a:latin typeface="+mj-lt"/>
              </a:rPr>
              <a:t>	$6,000</a:t>
            </a:r>
          </a:p>
          <a:p>
            <a:r>
              <a:rPr lang="en-US" dirty="0" smtClean="0">
                <a:latin typeface="+mj-lt"/>
              </a:rPr>
              <a:t>2008-09		$1,635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+$85</a:t>
            </a:r>
            <a:r>
              <a:rPr lang="en-US" dirty="0" smtClean="0">
                <a:latin typeface="+mj-lt"/>
              </a:rPr>
              <a:t>	$1,530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+$80</a:t>
            </a:r>
            <a:r>
              <a:rPr lang="en-US" dirty="0" smtClean="0">
                <a:latin typeface="+mj-lt"/>
              </a:rPr>
              <a:t>	$6,330</a:t>
            </a:r>
          </a:p>
          <a:p>
            <a:r>
              <a:rPr lang="en-US" dirty="0" smtClean="0">
                <a:latin typeface="+mj-lt"/>
              </a:rPr>
              <a:t>2009-10		$1,725    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+$90</a:t>
            </a:r>
            <a:r>
              <a:rPr lang="en-US" dirty="0" smtClean="0">
                <a:latin typeface="+mj-lt"/>
              </a:rPr>
              <a:t>	$1,690  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+$160</a:t>
            </a:r>
            <a:r>
              <a:rPr lang="en-US" dirty="0" smtClean="0">
                <a:latin typeface="+mj-lt"/>
              </a:rPr>
              <a:t>	$6,830</a:t>
            </a:r>
          </a:p>
          <a:p>
            <a:r>
              <a:rPr lang="en-US" dirty="0" smtClean="0">
                <a:latin typeface="+mj-lt"/>
              </a:rPr>
              <a:t>2010-11		$1,820    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+$95</a:t>
            </a:r>
            <a:r>
              <a:rPr lang="en-US" dirty="0" smtClean="0">
                <a:latin typeface="+mj-lt"/>
              </a:rPr>
              <a:t>	$1,783	  </a:t>
            </a:r>
            <a:r>
              <a:rPr lang="en-US" sz="2100" dirty="0" smtClean="0">
                <a:solidFill>
                  <a:srgbClr val="2F20F2"/>
                </a:solidFill>
                <a:latin typeface="+mj-lt"/>
              </a:rPr>
              <a:t>+$93</a:t>
            </a:r>
            <a:r>
              <a:rPr lang="en-US" dirty="0" smtClean="0">
                <a:latin typeface="+mj-lt"/>
              </a:rPr>
              <a:t>	$7,206</a:t>
            </a:r>
          </a:p>
          <a:p>
            <a:r>
              <a:rPr lang="en-US" dirty="0" smtClean="0"/>
              <a:t>2011-12</a:t>
            </a:r>
            <a:r>
              <a:rPr lang="en-US" dirty="0"/>
              <a:t>		$</a:t>
            </a:r>
            <a:r>
              <a:rPr lang="en-US" dirty="0" smtClean="0"/>
              <a:t>1,911      </a:t>
            </a:r>
            <a:r>
              <a:rPr lang="en-US" sz="2100" dirty="0" smtClean="0">
                <a:solidFill>
                  <a:srgbClr val="2F20F2"/>
                </a:solidFill>
              </a:rPr>
              <a:t>+$91</a:t>
            </a:r>
            <a:r>
              <a:rPr lang="en-US" dirty="0"/>
              <a:t>	$</a:t>
            </a:r>
            <a:r>
              <a:rPr lang="en-US" dirty="0" smtClean="0"/>
              <a:t>1,868</a:t>
            </a:r>
            <a:r>
              <a:rPr lang="en-US" dirty="0"/>
              <a:t>	</a:t>
            </a:r>
            <a:r>
              <a:rPr lang="en-US" dirty="0" smtClean="0"/>
              <a:t>  </a:t>
            </a:r>
            <a:r>
              <a:rPr lang="en-US" sz="2100" dirty="0" smtClean="0">
                <a:solidFill>
                  <a:srgbClr val="2F20F2"/>
                </a:solidFill>
              </a:rPr>
              <a:t>+$85</a:t>
            </a:r>
            <a:r>
              <a:rPr lang="en-US" dirty="0"/>
              <a:t>	$</a:t>
            </a:r>
            <a:r>
              <a:rPr lang="en-US" dirty="0" smtClean="0"/>
              <a:t>7,558</a:t>
            </a:r>
          </a:p>
          <a:p>
            <a:r>
              <a:rPr lang="en-US" dirty="0" smtClean="0"/>
              <a:t>2012-13		$2,007      </a:t>
            </a:r>
            <a:r>
              <a:rPr lang="en-US" sz="2100" dirty="0" smtClean="0">
                <a:solidFill>
                  <a:srgbClr val="2F20F2"/>
                </a:solidFill>
              </a:rPr>
              <a:t>+$96	</a:t>
            </a:r>
            <a:r>
              <a:rPr lang="en-US" dirty="0" smtClean="0"/>
              <a:t>$1,962      </a:t>
            </a:r>
            <a:r>
              <a:rPr lang="en-US" sz="2100" dirty="0" smtClean="0">
                <a:solidFill>
                  <a:srgbClr val="2F20F2"/>
                </a:solidFill>
              </a:rPr>
              <a:t>+$94 </a:t>
            </a:r>
            <a:r>
              <a:rPr lang="en-US" dirty="0" smtClean="0"/>
              <a:t>	$7,938</a:t>
            </a:r>
          </a:p>
          <a:p>
            <a:r>
              <a:rPr lang="en-US" dirty="0" smtClean="0"/>
              <a:t>2013-14		$2,107     </a:t>
            </a:r>
            <a:r>
              <a:rPr lang="en-US" sz="2100" dirty="0" smtClean="0">
                <a:solidFill>
                  <a:srgbClr val="2F20F2"/>
                </a:solidFill>
              </a:rPr>
              <a:t>+$100	</a:t>
            </a:r>
            <a:r>
              <a:rPr lang="en-US" sz="3100" dirty="0"/>
              <a:t>$</a:t>
            </a:r>
            <a:r>
              <a:rPr lang="en-US" sz="3100" dirty="0" smtClean="0"/>
              <a:t>2,060       </a:t>
            </a:r>
            <a:r>
              <a:rPr lang="en-US" sz="2100" dirty="0" smtClean="0">
                <a:solidFill>
                  <a:srgbClr val="2F20F2"/>
                </a:solidFill>
              </a:rPr>
              <a:t>+$98	</a:t>
            </a:r>
            <a:r>
              <a:rPr lang="en-US" sz="3100" dirty="0"/>
              <a:t>$</a:t>
            </a:r>
            <a:r>
              <a:rPr lang="en-US" sz="3100" dirty="0" smtClean="0"/>
              <a:t>8,434</a:t>
            </a:r>
          </a:p>
          <a:p>
            <a:r>
              <a:rPr lang="en-US" sz="3100" dirty="0" smtClean="0"/>
              <a:t>2014-15		$2,212	 </a:t>
            </a:r>
            <a:r>
              <a:rPr lang="en-US" sz="2100" dirty="0" smtClean="0">
                <a:solidFill>
                  <a:srgbClr val="2F20F2"/>
                </a:solidFill>
              </a:rPr>
              <a:t>+$105</a:t>
            </a:r>
            <a:r>
              <a:rPr lang="en-US" sz="1600" b="1" dirty="0" smtClean="0">
                <a:solidFill>
                  <a:srgbClr val="2F20F2"/>
                </a:solidFill>
              </a:rPr>
              <a:t>	</a:t>
            </a:r>
            <a:r>
              <a:rPr lang="en-US" sz="3100" dirty="0" smtClean="0"/>
              <a:t>$2,163	</a:t>
            </a:r>
            <a:r>
              <a:rPr lang="en-US" sz="1600" b="1" dirty="0">
                <a:solidFill>
                  <a:srgbClr val="2F20F2"/>
                </a:solidFill>
              </a:rPr>
              <a:t> </a:t>
            </a:r>
            <a:r>
              <a:rPr lang="en-US" sz="2100" dirty="0">
                <a:solidFill>
                  <a:srgbClr val="2F20F2"/>
                </a:solidFill>
              </a:rPr>
              <a:t>+$103 </a:t>
            </a:r>
            <a:r>
              <a:rPr lang="en-US" sz="3100" dirty="0" smtClean="0"/>
              <a:t>	$8,880</a:t>
            </a:r>
          </a:p>
          <a:p>
            <a:pPr lvl="0"/>
            <a:r>
              <a:rPr lang="en-US" b="1" dirty="0" smtClean="0"/>
              <a:t>2015-16</a:t>
            </a:r>
            <a:r>
              <a:rPr lang="en-US" sz="3100" b="1" dirty="0" smtClean="0"/>
              <a:t>		</a:t>
            </a:r>
            <a:r>
              <a:rPr lang="en-US" b="1" dirty="0">
                <a:solidFill>
                  <a:prstClr val="black"/>
                </a:solidFill>
              </a:rPr>
              <a:t>$</a:t>
            </a:r>
            <a:r>
              <a:rPr lang="en-US" b="1" dirty="0" smtClean="0">
                <a:solidFill>
                  <a:prstClr val="black"/>
                </a:solidFill>
              </a:rPr>
              <a:t>2,300      </a:t>
            </a:r>
            <a:r>
              <a:rPr lang="en-US" sz="2100" b="1" dirty="0" smtClean="0">
                <a:solidFill>
                  <a:srgbClr val="2F20F2"/>
                </a:solidFill>
              </a:rPr>
              <a:t>+$88</a:t>
            </a:r>
            <a:r>
              <a:rPr lang="en-US" sz="2100" b="1" dirty="0">
                <a:solidFill>
                  <a:srgbClr val="2F20F2"/>
                </a:solidFill>
              </a:rPr>
              <a:t>	</a:t>
            </a:r>
            <a:r>
              <a:rPr lang="en-US" sz="3000" b="1" dirty="0">
                <a:solidFill>
                  <a:prstClr val="black"/>
                </a:solidFill>
              </a:rPr>
              <a:t>$</a:t>
            </a:r>
            <a:r>
              <a:rPr lang="en-US" sz="3000" b="1" dirty="0" smtClean="0">
                <a:solidFill>
                  <a:prstClr val="black"/>
                </a:solidFill>
              </a:rPr>
              <a:t>2,250      </a:t>
            </a:r>
            <a:r>
              <a:rPr lang="en-US" sz="2100" b="1" dirty="0" smtClean="0">
                <a:solidFill>
                  <a:srgbClr val="2F20F2"/>
                </a:solidFill>
              </a:rPr>
              <a:t>+$87</a:t>
            </a:r>
            <a:r>
              <a:rPr lang="en-US" sz="2100" b="1" dirty="0">
                <a:solidFill>
                  <a:srgbClr val="2F20F2"/>
                </a:solidFill>
              </a:rPr>
              <a:t>	</a:t>
            </a:r>
            <a:r>
              <a:rPr lang="en-US" sz="3000" b="1" dirty="0" smtClean="0">
                <a:solidFill>
                  <a:prstClr val="black"/>
                </a:solidFill>
              </a:rPr>
              <a:t>$9,230</a:t>
            </a:r>
            <a:endParaRPr lang="en-US" sz="30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30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b="1" dirty="0"/>
          </a:p>
          <a:p>
            <a:endParaRPr lang="en-US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1123D-C2AC-4265-B2DA-7E0B731E06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838200"/>
            <a:ext cx="81534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tuition increase when we want to keep attendance affordable?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solidFill>
                  <a:srgbClr val="2F2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annual increases in expenses, therefore, we increase tuition 	and fees to cover the increases in expenses.  While 57% of our state 	budget is provided through state appropriations, this is not sufficient 	to cover all of our operating expenses.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our number one expenditure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2F2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Compensation (salaries and benefits) which is 77% of our operating</a:t>
            </a:r>
          </a:p>
          <a:p>
            <a:r>
              <a:rPr lang="en-US" sz="2000" dirty="0">
                <a:solidFill>
                  <a:srgbClr val="2F2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solidFill>
                  <a:srgbClr val="2F2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average amount of debt a student has when they graduate from UNK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solidFill>
                  <a:srgbClr val="2F2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students do not have debt when they graduate.  Nation wide, 34%</a:t>
            </a:r>
          </a:p>
          <a:p>
            <a:pPr lvl="1"/>
            <a:r>
              <a:rPr lang="en-US" sz="2000" dirty="0">
                <a:solidFill>
                  <a:srgbClr val="2F2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solidFill>
                  <a:srgbClr val="2F2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undergraduates do not have debt.  At UNK those students that 	have debt usually have between $20,000-$21,000 of debt.</a:t>
            </a:r>
          </a:p>
          <a:p>
            <a:pPr lv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more classes and programs be offered on-line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000" dirty="0" smtClean="0">
                <a:solidFill>
                  <a:srgbClr val="2F2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1"/>
            <a:r>
              <a:rPr lang="en-US" sz="2000" dirty="0">
                <a:solidFill>
                  <a:srgbClr val="2F2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solidFill>
                  <a:srgbClr val="2F2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programs and courses that are available on-line is a </a:t>
            </a:r>
          </a:p>
          <a:p>
            <a:pPr lvl="1"/>
            <a:r>
              <a:rPr lang="en-US" sz="2000" dirty="0">
                <a:solidFill>
                  <a:srgbClr val="2F2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solidFill>
                  <a:srgbClr val="2F2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 driven decision which is managed by the administrators of 	our on-line programs as well as the deans and faculty members.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0" y="228600"/>
            <a:ext cx="4093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FREQUENTLY ASKED QUESTIONS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864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0"/>
            <a:ext cx="8229600" cy="31242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QUESTIONS  OR COMMENTS SHOULD BE SUBMITTED TO VICE CHANCELLOR BARBARA JOHNSON AT JOHNSONBL@UNK.EDU</a:t>
            </a:r>
            <a:endParaRPr lang="en-US" sz="6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03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609599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University of Nebraska at Kearney FY 2015-2016</a:t>
            </a:r>
            <a:br>
              <a:rPr lang="en-US" sz="2400" b="1" dirty="0" smtClean="0"/>
            </a:br>
            <a:r>
              <a:rPr lang="en-US" sz="2400" b="1" dirty="0" smtClean="0"/>
              <a:t> Priorities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685800"/>
            <a:ext cx="78486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UNK Priorities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    Quality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&amp; undergraduate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Conduct annual reviews of selected academic programs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Enhance academic offerings with POE financial support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Physics FY2016 and FY2017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FY2017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 Education FY2017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the research opportunities for faculty and students working with the Director of Sponsored Programs and Director of  Honors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to enhance our on-line offerings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Analyze and develop a long-term strategic plan for enrollment 	management with a focus on increasing overall enrollment and 	increasing both retention and our four-year graduation rates</a:t>
            </a:r>
          </a:p>
          <a:p>
            <a:pPr lvl="1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Areas of Focus: 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Generation Students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Time Freshmen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Students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Minority Students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Students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our next strategic plan</a:t>
            </a:r>
          </a:p>
        </p:txBody>
      </p:sp>
    </p:spTree>
    <p:extLst>
      <p:ext uri="{BB962C8B-B14F-4D97-AF65-F5344CB8AC3E}">
        <p14:creationId xmlns:p14="http://schemas.microsoft.com/office/powerpoint/2010/main" val="172728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UNK Priorities Continued</a:t>
            </a:r>
            <a:b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   Facility capital renewal/new construction 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projects on the drawing board: 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design plan for University Heights replacement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Otto 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Olsen 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Replacement Plan (B &amp; T , NSS , Fine Arts, IT &amp; Child Care Center)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 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Arts Renovation 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Residential Capital Renewal Phase II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implementation timeline/renovation plan for the Nebraska Student Union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demolition of Conrad, East Heating Plant and 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Cranewood 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Bef>
                <a:spcPts val="0"/>
              </a:spcBef>
            </a:pP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Continue with the development and all related activities for University 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Village (South  	Campus) Project</a:t>
            </a:r>
          </a:p>
          <a:p>
            <a:pPr marL="285750" lvl="0" indent="-285750">
              <a:spcBef>
                <a:spcPts val="0"/>
              </a:spcBef>
            </a:pPr>
            <a:endParaRPr lang="en-US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>
              <a:spcBef>
                <a:spcPts val="0"/>
              </a:spcBef>
            </a:pP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Continue with the review of the student directory information and keyless entry for the 	entire campus, and a campus-wide surveillance system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   Coordinate with the City/NDOR to create safer crossings for 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pedestrians 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vehicular 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traffic around the 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99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GENERAL FUND</a:t>
            </a:r>
          </a:p>
          <a:p>
            <a:pPr lvl="1"/>
            <a:r>
              <a:rPr lang="en-US" dirty="0" smtClean="0"/>
              <a:t>State tax revenue allocated to the University.</a:t>
            </a:r>
          </a:p>
          <a:p>
            <a:r>
              <a:rPr lang="en-US" dirty="0" smtClean="0"/>
              <a:t>CASH FUNDS</a:t>
            </a:r>
          </a:p>
          <a:p>
            <a:pPr lvl="1"/>
            <a:r>
              <a:rPr lang="en-US" dirty="0" smtClean="0"/>
              <a:t>Derived from tuition, fees, investment income, and other miscellaneous income.</a:t>
            </a:r>
          </a:p>
          <a:p>
            <a:r>
              <a:rPr lang="en-US" dirty="0" smtClean="0"/>
              <a:t>FEDERAL FUNDS</a:t>
            </a:r>
          </a:p>
          <a:p>
            <a:pPr lvl="1"/>
            <a:r>
              <a:rPr lang="en-US" dirty="0" smtClean="0"/>
              <a:t>Provided by federal agencies for research, grants and contracts, and student aid programs.</a:t>
            </a:r>
          </a:p>
          <a:p>
            <a:r>
              <a:rPr lang="en-US" dirty="0" smtClean="0"/>
              <a:t>REVOLVING FUNDS</a:t>
            </a:r>
          </a:p>
          <a:p>
            <a:pPr lvl="1"/>
            <a:r>
              <a:rPr lang="en-US" dirty="0" smtClean="0"/>
              <a:t>Self-generated from departmental sales, charges for housing, food services, etc.</a:t>
            </a:r>
          </a:p>
          <a:p>
            <a:r>
              <a:rPr lang="en-US" dirty="0" smtClean="0"/>
              <a:t>TRUST FUNDS</a:t>
            </a:r>
          </a:p>
          <a:p>
            <a:pPr lvl="1"/>
            <a:r>
              <a:rPr lang="en-US" dirty="0" smtClean="0"/>
              <a:t>State and private gifts, grants, and contracts, non-federal student aid programs,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149919"/>
              </p:ext>
            </p:extLst>
          </p:nvPr>
        </p:nvGraphicFramePr>
        <p:xfrm>
          <a:off x="1644650" y="355600"/>
          <a:ext cx="5854700" cy="614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Worksheet" r:id="rId4" imgW="5854627" imgH="6146714" progId="Excel.Sheet.12">
                  <p:embed/>
                </p:oleObj>
              </mc:Choice>
              <mc:Fallback>
                <p:oleObj name="Worksheet" r:id="rId4" imgW="5854627" imgH="614671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44650" y="355600"/>
                        <a:ext cx="5854700" cy="614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564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302970"/>
              </p:ext>
            </p:extLst>
          </p:nvPr>
        </p:nvGraphicFramePr>
        <p:xfrm>
          <a:off x="444938" y="228601"/>
          <a:ext cx="8241862" cy="6127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Worksheet" r:id="rId4" imgW="10350479" imgH="5791174" progId="Excel.Sheet.12">
                  <p:embed/>
                </p:oleObj>
              </mc:Choice>
              <mc:Fallback>
                <p:oleObj name="Worksheet" r:id="rId4" imgW="10350479" imgH="579117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4938" y="228601"/>
                        <a:ext cx="8241862" cy="61277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3390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085920"/>
              </p:ext>
            </p:extLst>
          </p:nvPr>
        </p:nvGraphicFramePr>
        <p:xfrm>
          <a:off x="381000" y="304799"/>
          <a:ext cx="8305800" cy="6172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2190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UNK ALL FUNDS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58FB3-9340-43EC-B469-3E520B1883AB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450992"/>
              </p:ext>
            </p:extLst>
          </p:nvPr>
        </p:nvGraphicFramePr>
        <p:xfrm>
          <a:off x="457200" y="1143000"/>
          <a:ext cx="8229600" cy="557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1761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2929</TotalTime>
  <Words>472</Words>
  <Application>Microsoft Office PowerPoint</Application>
  <PresentationFormat>On-screen Show (4:3)</PresentationFormat>
  <Paragraphs>273</Paragraphs>
  <Slides>29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Office Theme</vt:lpstr>
      <vt:lpstr>1_Office Theme</vt:lpstr>
      <vt:lpstr>Worksheet</vt:lpstr>
      <vt:lpstr>UNIVERSITY OF NEBRASKA AT KEARNEY</vt:lpstr>
      <vt:lpstr>PowerPoint Presentation</vt:lpstr>
      <vt:lpstr>University of Nebraska at Kearney FY 2015-2016  Priorities</vt:lpstr>
      <vt:lpstr>UNK Priorities Continued </vt:lpstr>
      <vt:lpstr>FUND DEFINITIONS</vt:lpstr>
      <vt:lpstr>PowerPoint Presentation</vt:lpstr>
      <vt:lpstr>PowerPoint Presentation</vt:lpstr>
      <vt:lpstr>PowerPoint Presentation</vt:lpstr>
      <vt:lpstr>UNK ALL FUNDS</vt:lpstr>
      <vt:lpstr>PowerPoint Presentation</vt:lpstr>
      <vt:lpstr>PowerPoint Presentation</vt:lpstr>
      <vt:lpstr>State Aided Budget 2015-16 (State and University Generated – Unrestricted &amp; Designated)</vt:lpstr>
      <vt:lpstr>State Aided Budget (State &amp; University Generated – Unrestricted)</vt:lpstr>
      <vt:lpstr>PowerPoint Presentation</vt:lpstr>
      <vt:lpstr>PowerPoint Presentation</vt:lpstr>
      <vt:lpstr> UNIVERSITY OF NEBRASKA AT KEARNEY  State Aided Budget </vt:lpstr>
      <vt:lpstr>STATE AIDED BUDGET FY 2015-16 University of Nebraska at Kearney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BUDGET REDUCTION HISTORY</vt:lpstr>
      <vt:lpstr>TUITION INCREASE HISTORY</vt:lpstr>
      <vt:lpstr>REVENUE BOND BUDGET (Designated/Restricted) 2015-16</vt:lpstr>
      <vt:lpstr>PowerPoint Presentation</vt:lpstr>
      <vt:lpstr>ROOM &amp; BOARD INCREASE HISTORY</vt:lpstr>
      <vt:lpstr>PowerPoint Presentation</vt:lpstr>
      <vt:lpstr>QUESTIONS  OR COMMENTS SHOULD BE SUBMITTED TO VICE CHANCELLOR BARBARA JOHNSON AT JOHNSONBL@UNK.EDU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NEBRASKA AT KEARNEY</dc:title>
  <dc:creator>Jean Mattson</dc:creator>
  <cp:lastModifiedBy>Barbara L. Johnson</cp:lastModifiedBy>
  <cp:revision>347</cp:revision>
  <cp:lastPrinted>2015-12-03T19:09:31Z</cp:lastPrinted>
  <dcterms:created xsi:type="dcterms:W3CDTF">2010-09-28T21:29:33Z</dcterms:created>
  <dcterms:modified xsi:type="dcterms:W3CDTF">2015-12-03T21:16:55Z</dcterms:modified>
</cp:coreProperties>
</file>