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68" r:id="rId4"/>
    <p:sldId id="355" r:id="rId5"/>
    <p:sldId id="394" r:id="rId6"/>
    <p:sldId id="392" r:id="rId7"/>
    <p:sldId id="393" r:id="rId8"/>
    <p:sldId id="390" r:id="rId9"/>
    <p:sldId id="274" r:id="rId10"/>
    <p:sldId id="258" r:id="rId11"/>
    <p:sldId id="266" r:id="rId12"/>
    <p:sldId id="397" r:id="rId13"/>
    <p:sldId id="398" r:id="rId14"/>
    <p:sldId id="395" r:id="rId15"/>
    <p:sldId id="396" r:id="rId16"/>
    <p:sldId id="400" r:id="rId17"/>
    <p:sldId id="401" r:id="rId18"/>
    <p:sldId id="405" r:id="rId19"/>
    <p:sldId id="404" r:id="rId20"/>
    <p:sldId id="399" r:id="rId21"/>
    <p:sldId id="261" r:id="rId22"/>
    <p:sldId id="264" r:id="rId23"/>
    <p:sldId id="259" r:id="rId24"/>
    <p:sldId id="403" r:id="rId25"/>
    <p:sldId id="265" r:id="rId26"/>
    <p:sldId id="277" r:id="rId2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5525" autoAdjust="0"/>
  </p:normalViewPr>
  <p:slideViewPr>
    <p:cSldViewPr>
      <p:cViewPr varScale="1">
        <p:scale>
          <a:sx n="93" d="100"/>
          <a:sy n="93" d="100"/>
        </p:scale>
        <p:origin x="2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ttsonj\Downloads\Documents\My%20Documents%202012\My%20Documents%20Dec%202010\BUDGET\1920%20Budget\REPORTS\BUDGET%20PRESENTATION\FY20%20Funding%20by%20Source%20%209%2016%201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tsonj\Downloads\Documents\My%20Documents%202012\My%20Documents%20Dec%202010\BUDGET\1920%20Budget\REPORTS\BUDGET%20PRESENTATION\Chart%201%202019-20%20Budget%20by%20Fund%209%2016%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ttsonj\Downloads\Documents\My%20Documents%202012\My%20Documents%20Dec%202010\BUDGET\1920%20Budget\REPORTS\ALL%20FUNDS%20BUDGET%2020%20Yrs%209%2013%20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tsonj\Downloads\Documents\My%20Documents%202012\My%20Documents%20Dec%202010\BUDGET\1920%20Budget\REPORTS\BUDGET%20PRESENTATION\Budget%20Summary-Perm%209%2016%2019%20AL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tsonj\Downloads\Documents\My%20Documents%202012\My%20Documents%20Dec%202010\BUDGET\1920%20Budget\Chart%202%202019-20%20State%20Aided%20Budget%209%2016%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University of Nebraska at Kearney</a:t>
            </a:r>
          </a:p>
          <a:p>
            <a:pPr>
              <a:defRPr/>
            </a:pPr>
            <a:r>
              <a:rPr lang="en-US" dirty="0"/>
              <a:t>2019-20</a:t>
            </a:r>
          </a:p>
          <a:p>
            <a:pPr>
              <a:defRPr/>
            </a:pPr>
            <a:r>
              <a:rPr lang="en-US" dirty="0"/>
              <a:t> Est</a:t>
            </a:r>
            <a:r>
              <a:rPr lang="en-US" baseline="0" dirty="0"/>
              <a:t> </a:t>
            </a:r>
            <a:r>
              <a:rPr lang="en-US" dirty="0"/>
              <a:t>REVENUE</a:t>
            </a:r>
            <a:r>
              <a:rPr lang="en-US" baseline="0" dirty="0"/>
              <a:t> by Source</a:t>
            </a:r>
          </a:p>
        </c:rich>
      </c:tx>
      <c:layout>
        <c:manualLayout>
          <c:xMode val="edge"/>
          <c:yMode val="edge"/>
          <c:x val="0.23020318691781175"/>
          <c:y val="1.552393272962483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707936313408291E-2"/>
          <c:y val="0.26407899756838626"/>
          <c:w val="0.61635654006284246"/>
          <c:h val="0.73592100243161374"/>
        </c:manualLayout>
      </c:layout>
      <c:pieChart>
        <c:varyColors val="1"/>
        <c:ser>
          <c:idx val="0"/>
          <c:order val="0"/>
          <c:spPr>
            <a:ln w="19050">
              <a:solidFill>
                <a:sysClr val="windowText" lastClr="000000"/>
              </a:solidFill>
            </a:ln>
          </c:spPr>
          <c:dLbls>
            <c:dLbl>
              <c:idx val="0"/>
              <c:layout>
                <c:manualLayout>
                  <c:x val="1.2827610890331499E-2"/>
                  <c:y val="2.9354696555221965E-2"/>
                </c:manualLayout>
              </c:layout>
              <c:tx>
                <c:rich>
                  <a:bodyPr/>
                  <a:lstStyle/>
                  <a:p>
                    <a:fld id="{5D54C368-22DC-44E3-8C37-2932BF58AA70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$42,160,525
28%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EFA-445E-909F-CE7EDFEF61DA}"/>
                </c:ext>
              </c:extLst>
            </c:dLbl>
            <c:dLbl>
              <c:idx val="1"/>
              <c:layout>
                <c:manualLayout>
                  <c:x val="1.3369460457165605E-2"/>
                  <c:y val="-3.3548794785023574E-2"/>
                </c:manualLayout>
              </c:layout>
              <c:tx>
                <c:rich>
                  <a:bodyPr/>
                  <a:lstStyle/>
                  <a:p>
                    <a:fld id="{137EB527-006C-4767-A3BC-CC45938EA8EF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$29,526,328
</a:t>
                    </a:r>
                    <a:fld id="{D5F5AAA6-8399-4E58-A247-F7FB35FD785F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EFA-445E-909F-CE7EDFEF61DA}"/>
                </c:ext>
              </c:extLst>
            </c:dLbl>
            <c:dLbl>
              <c:idx val="2"/>
              <c:layout>
                <c:manualLayout>
                  <c:x val="1.0859975334408499E-3"/>
                  <c:y val="-2.9650200799889102E-4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Federal Funds
$40,000,000 
25% </a:t>
                    </a:r>
                  </a:p>
                  <a:p>
                    <a:r>
                      <a:rPr lang="en-US" sz="1200" i="1"/>
                      <a:t>[$28,000,000 Dir Stdt Loan]</a:t>
                    </a:r>
                    <a:endParaRPr lang="en-US" i="1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903473962517051"/>
                      <c:h val="0.197283311772315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EFA-445E-909F-CE7EDFEF61DA}"/>
                </c:ext>
              </c:extLst>
            </c:dLbl>
            <c:dLbl>
              <c:idx val="3"/>
              <c:layout>
                <c:manualLayout>
                  <c:x val="5.6426332288401257E-2"/>
                  <c:y val="-0.14721249864886213"/>
                </c:manualLayout>
              </c:layout>
              <c:tx>
                <c:rich>
                  <a:bodyPr/>
                  <a:lstStyle/>
                  <a:p>
                    <a:fld id="{DA868276-A3B2-44D7-A91C-E5BBACDA34EF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077A28E4-682B-44F4-B76F-C44A35AC8227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
20%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EFA-445E-909F-CE7EDFEF61DA}"/>
                </c:ext>
              </c:extLst>
            </c:dLbl>
            <c:dLbl>
              <c:idx val="4"/>
              <c:layout>
                <c:manualLayout>
                  <c:x val="1.8853331029546044E-2"/>
                  <c:y val="2.3231256599788769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Trust Funds
$15,000,000 
9%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FA-445E-909F-CE7EDFEF61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'Chart FY20'!$A$1:$A$5</c:f>
              <c:strCache>
                <c:ptCount val="5"/>
                <c:pt idx="0">
                  <c:v>General Funds</c:v>
                </c:pt>
                <c:pt idx="1">
                  <c:v>Cash Funds</c:v>
                </c:pt>
                <c:pt idx="2">
                  <c:v>Federal Funds</c:v>
                </c:pt>
                <c:pt idx="3">
                  <c:v>Revolving Funds</c:v>
                </c:pt>
                <c:pt idx="4">
                  <c:v>Trust Funds</c:v>
                </c:pt>
              </c:strCache>
            </c:strRef>
          </c:cat>
          <c:val>
            <c:numRef>
              <c:f>'Chart FY20'!$B$1:$B$5</c:f>
              <c:numCache>
                <c:formatCode>"$"#,##0_);\("$"#,##0\)</c:formatCode>
                <c:ptCount val="5"/>
                <c:pt idx="0">
                  <c:v>41165766</c:v>
                </c:pt>
                <c:pt idx="1">
                  <c:v>27880267</c:v>
                </c:pt>
                <c:pt idx="2">
                  <c:v>40000000</c:v>
                </c:pt>
                <c:pt idx="3">
                  <c:v>33000000</c:v>
                </c:pt>
                <c:pt idx="4">
                  <c:v>15000000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EFA-445E-909F-CE7EDFEF61D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2019-20 BUDGET</a:t>
            </a:r>
          </a:p>
          <a:p>
            <a:pPr>
              <a:defRPr/>
            </a:pPr>
            <a:r>
              <a:rPr lang="en-US" sz="2400" dirty="0"/>
              <a:t>UNK ALL FUNDS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783466948664085"/>
          <c:y val="0.14951718475948803"/>
          <c:w val="0.49129390132948447"/>
          <c:h val="0.76977139232003577"/>
        </c:manualLayout>
      </c:layout>
      <c:pieChart>
        <c:varyColors val="1"/>
        <c:ser>
          <c:idx val="0"/>
          <c:order val="0"/>
          <c:tx>
            <c:strRef>
              <c:f>'2019-20'!$B$1</c:f>
              <c:strCache>
                <c:ptCount val="1"/>
                <c:pt idx="0">
                  <c:v>2017-18 Budget</c:v>
                </c:pt>
              </c:strCache>
            </c:strRef>
          </c:tx>
          <c:spPr>
            <a:ln w="28575">
              <a:solidFill>
                <a:srgbClr val="01010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8575">
                <a:solidFill>
                  <a:srgbClr val="01010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FF-48D3-9D79-222739510C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8575">
                <a:solidFill>
                  <a:srgbClr val="01010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FF-48D3-9D79-222739510C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8575">
                <a:solidFill>
                  <a:srgbClr val="01010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FF-48D3-9D79-222739510C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8575">
                <a:solidFill>
                  <a:srgbClr val="01010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3FF-48D3-9D79-222739510C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8575">
                <a:solidFill>
                  <a:srgbClr val="01010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3FF-48D3-9D79-222739510C59}"/>
              </c:ext>
            </c:extLst>
          </c:dPt>
          <c:dLbls>
            <c:dLbl>
              <c:idx val="0"/>
              <c:layout>
                <c:manualLayout>
                  <c:x val="1.7826142875516152E-2"/>
                  <c:y val="2.394685972310333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General Funds $42,160,525</a:t>
                    </a:r>
                  </a:p>
                  <a:p>
                    <a:r>
                      <a:rPr lang="en-US" sz="1600" b="0" dirty="0"/>
                      <a:t>[FY19 $41,165,766]</a:t>
                    </a:r>
                  </a:p>
                  <a:p>
                    <a:r>
                      <a:rPr lang="en-US" sz="1600" b="0" dirty="0"/>
                      <a:t>[FY18</a:t>
                    </a:r>
                    <a:r>
                      <a:rPr lang="en-US" sz="1600" b="0" baseline="0" dirty="0"/>
                      <a:t> $39,864,093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FF-48D3-9D79-222739510C59}"/>
                </c:ext>
              </c:extLst>
            </c:dLbl>
            <c:dLbl>
              <c:idx val="1"/>
              <c:layout>
                <c:manualLayout>
                  <c:x val="2.67835402970539E-2"/>
                  <c:y val="-9.844559585492228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Cash Funds</a:t>
                    </a:r>
                  </a:p>
                  <a:p>
                    <a:r>
                      <a:rPr lang="en-US" sz="1600" b="1"/>
                      <a:t> $29,526,328</a:t>
                    </a:r>
                  </a:p>
                  <a:p>
                    <a:r>
                      <a:rPr lang="en-US" sz="1600" b="0"/>
                      <a:t>[FY19</a:t>
                    </a:r>
                    <a:r>
                      <a:rPr lang="en-US" sz="1600" b="0" baseline="0"/>
                      <a:t> $27,880,267]</a:t>
                    </a:r>
                  </a:p>
                  <a:p>
                    <a:r>
                      <a:rPr lang="en-US" sz="1600" b="0" baseline="0"/>
                      <a:t>[FY18 $29,550,646]</a:t>
                    </a:r>
                    <a:endParaRPr lang="en-US" b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FF-48D3-9D79-222739510C59}"/>
                </c:ext>
              </c:extLst>
            </c:dLbl>
            <c:dLbl>
              <c:idx val="2"/>
              <c:layout>
                <c:manualLayout>
                  <c:x val="-0.15173595133639148"/>
                  <c:y val="-6.549679489343543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Revolving Funds $33,000,000</a:t>
                    </a:r>
                  </a:p>
                  <a:p>
                    <a:r>
                      <a:rPr lang="en-US" sz="1600" b="0"/>
                      <a:t>[FY19 $33,000,000]</a:t>
                    </a:r>
                  </a:p>
                  <a:p>
                    <a:r>
                      <a:rPr lang="en-US" sz="1600" b="0"/>
                      <a:t>[FY18 $33,000,000]</a:t>
                    </a:r>
                    <a:endParaRPr lang="en-US" b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FF-48D3-9D79-222739510C59}"/>
                </c:ext>
              </c:extLst>
            </c:dLbl>
            <c:dLbl>
              <c:idx val="3"/>
              <c:layout>
                <c:manualLayout>
                  <c:x val="-8.5220355490625791E-3"/>
                  <c:y val="1.2089810017271158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Federal Funds $40,000,000</a:t>
                    </a:r>
                  </a:p>
                  <a:p>
                    <a:r>
                      <a:rPr lang="en-US" sz="1600" b="0"/>
                      <a:t>[FY19 $40,000,000]</a:t>
                    </a:r>
                  </a:p>
                  <a:p>
                    <a:r>
                      <a:rPr lang="en-US" sz="1600" b="0"/>
                      <a:t>[FY18 $40,000,000]</a:t>
                    </a:r>
                    <a:endParaRPr lang="en-US" b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FF-48D3-9D79-222739510C59}"/>
                </c:ext>
              </c:extLst>
            </c:dLbl>
            <c:dLbl>
              <c:idx val="4"/>
              <c:layout>
                <c:manualLayout>
                  <c:x val="-0.13351958500650213"/>
                  <c:y val="0.12275777139232004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Trust Funds $15,000,000</a:t>
                    </a:r>
                  </a:p>
                  <a:p>
                    <a:r>
                      <a:rPr lang="en-US" sz="1600" b="0" baseline="0" dirty="0"/>
                      <a:t>[FY19 $15,000,000]</a:t>
                    </a:r>
                  </a:p>
                  <a:p>
                    <a:r>
                      <a:rPr lang="en-US" sz="1600" b="0" baseline="0" dirty="0"/>
                      <a:t>[FY18 $15,000,000]</a:t>
                    </a:r>
                    <a:endParaRPr lang="en-US" sz="1400" b="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FF-48D3-9D79-222739510C59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'2019-20'!$A$2:$A$6</c:f>
              <c:strCache>
                <c:ptCount val="5"/>
                <c:pt idx="0">
                  <c:v>General Funds</c:v>
                </c:pt>
                <c:pt idx="1">
                  <c:v>Cash Funds</c:v>
                </c:pt>
                <c:pt idx="2">
                  <c:v>Revolving Funds</c:v>
                </c:pt>
                <c:pt idx="3">
                  <c:v>Federal Funds</c:v>
                </c:pt>
                <c:pt idx="4">
                  <c:v>Trust Funds</c:v>
                </c:pt>
              </c:strCache>
            </c:strRef>
          </c:cat>
          <c:val>
            <c:numRef>
              <c:f>'2019-20'!$B$2:$B$6</c:f>
              <c:numCache>
                <c:formatCode>"$"#,##0_);[Red]\("$"#,##0\)</c:formatCode>
                <c:ptCount val="5"/>
                <c:pt idx="0">
                  <c:v>39864093</c:v>
                </c:pt>
                <c:pt idx="1">
                  <c:v>29550646</c:v>
                </c:pt>
                <c:pt idx="2">
                  <c:v>33000000</c:v>
                </c:pt>
                <c:pt idx="3">
                  <c:v>40000000</c:v>
                </c:pt>
                <c:pt idx="4">
                  <c:v>15000000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3FF-48D3-9D79-222739510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47494176658063"/>
          <c:y val="0.37409993656006268"/>
          <c:w val="0.15217781080450241"/>
          <c:h val="0.182776430197410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UNK</a:t>
            </a:r>
            <a:r>
              <a:rPr lang="en-US" baseline="0"/>
              <a:t> ALL FUNDS BUDGET HISTORY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to Graph'!$B$1</c:f>
              <c:strCache>
                <c:ptCount val="1"/>
                <c:pt idx="0">
                  <c:v>GENERAL</c:v>
                </c:pt>
              </c:strCache>
            </c:strRef>
          </c:tx>
          <c:marker>
            <c:symbol val="none"/>
          </c:marker>
          <c:cat>
            <c:strRef>
              <c:f>'Data to Graph'!$A$2:$A$21</c:f>
              <c:strCache>
                <c:ptCount val="20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FY20</c:v>
                </c:pt>
              </c:strCache>
            </c:strRef>
          </c:cat>
          <c:val>
            <c:numRef>
              <c:f>'Data to Graph'!$B$2:$B$21</c:f>
              <c:numCache>
                <c:formatCode>"$"#,##0_);\("$"#,##0\)</c:formatCode>
                <c:ptCount val="20"/>
                <c:pt idx="0">
                  <c:v>28962744</c:v>
                </c:pt>
                <c:pt idx="1">
                  <c:v>31676315</c:v>
                </c:pt>
                <c:pt idx="2">
                  <c:v>32792170</c:v>
                </c:pt>
                <c:pt idx="3">
                  <c:v>29938302</c:v>
                </c:pt>
                <c:pt idx="4">
                  <c:v>29489468</c:v>
                </c:pt>
                <c:pt idx="5">
                  <c:v>30753739</c:v>
                </c:pt>
                <c:pt idx="6">
                  <c:v>32705096</c:v>
                </c:pt>
                <c:pt idx="7">
                  <c:v>33849888</c:v>
                </c:pt>
                <c:pt idx="8">
                  <c:v>34919679</c:v>
                </c:pt>
                <c:pt idx="9">
                  <c:v>35292044</c:v>
                </c:pt>
                <c:pt idx="10">
                  <c:v>34097172</c:v>
                </c:pt>
                <c:pt idx="11">
                  <c:v>34260675</c:v>
                </c:pt>
                <c:pt idx="12">
                  <c:v>34867838</c:v>
                </c:pt>
                <c:pt idx="13">
                  <c:v>36393192</c:v>
                </c:pt>
                <c:pt idx="14">
                  <c:v>37825894</c:v>
                </c:pt>
                <c:pt idx="15">
                  <c:v>39431069</c:v>
                </c:pt>
                <c:pt idx="16">
                  <c:v>40499221</c:v>
                </c:pt>
                <c:pt idx="17">
                  <c:v>39864093</c:v>
                </c:pt>
                <c:pt idx="18">
                  <c:v>41165766</c:v>
                </c:pt>
                <c:pt idx="19">
                  <c:v>42160525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30-448B-A55B-BD6D46A497A7}"/>
            </c:ext>
          </c:extLst>
        </c:ser>
        <c:ser>
          <c:idx val="1"/>
          <c:order val="1"/>
          <c:tx>
            <c:strRef>
              <c:f>'Data to Graph'!$C$1</c:f>
              <c:strCache>
                <c:ptCount val="1"/>
                <c:pt idx="0">
                  <c:v>CASH</c:v>
                </c:pt>
              </c:strCache>
            </c:strRef>
          </c:tx>
          <c:marker>
            <c:symbol val="none"/>
          </c:marker>
          <c:cat>
            <c:strRef>
              <c:f>'Data to Graph'!$A$2:$A$21</c:f>
              <c:strCache>
                <c:ptCount val="20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FY20</c:v>
                </c:pt>
              </c:strCache>
            </c:strRef>
          </c:cat>
          <c:val>
            <c:numRef>
              <c:f>'Data to Graph'!$C$2:$C$21</c:f>
              <c:numCache>
                <c:formatCode>"$"#,##0_);\("$"#,##0\)</c:formatCode>
                <c:ptCount val="20"/>
                <c:pt idx="0">
                  <c:v>11567175</c:v>
                </c:pt>
                <c:pt idx="1">
                  <c:v>11573457</c:v>
                </c:pt>
                <c:pt idx="2">
                  <c:v>13030397</c:v>
                </c:pt>
                <c:pt idx="3">
                  <c:v>14612432</c:v>
                </c:pt>
                <c:pt idx="4">
                  <c:v>17031287</c:v>
                </c:pt>
                <c:pt idx="5">
                  <c:v>17802788</c:v>
                </c:pt>
                <c:pt idx="6">
                  <c:v>18955172</c:v>
                </c:pt>
                <c:pt idx="7">
                  <c:v>20437670</c:v>
                </c:pt>
                <c:pt idx="8">
                  <c:v>21063706</c:v>
                </c:pt>
                <c:pt idx="9">
                  <c:v>21889346</c:v>
                </c:pt>
                <c:pt idx="10">
                  <c:v>24697940</c:v>
                </c:pt>
                <c:pt idx="11">
                  <c:v>26918143</c:v>
                </c:pt>
                <c:pt idx="12">
                  <c:v>28847364</c:v>
                </c:pt>
                <c:pt idx="13">
                  <c:v>29507439</c:v>
                </c:pt>
                <c:pt idx="14">
                  <c:v>29411636</c:v>
                </c:pt>
                <c:pt idx="15">
                  <c:v>29542534</c:v>
                </c:pt>
                <c:pt idx="16">
                  <c:v>28849965</c:v>
                </c:pt>
                <c:pt idx="17">
                  <c:v>29550646</c:v>
                </c:pt>
                <c:pt idx="18">
                  <c:v>27880267</c:v>
                </c:pt>
                <c:pt idx="19">
                  <c:v>29526328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30-448B-A55B-BD6D46A497A7}"/>
            </c:ext>
          </c:extLst>
        </c:ser>
        <c:ser>
          <c:idx val="2"/>
          <c:order val="2"/>
          <c:tx>
            <c:strRef>
              <c:f>'Data to Graph'!$D$1</c:f>
              <c:strCache>
                <c:ptCount val="1"/>
                <c:pt idx="0">
                  <c:v>REVOLVING</c:v>
                </c:pt>
              </c:strCache>
            </c:strRef>
          </c:tx>
          <c:marker>
            <c:symbol val="none"/>
          </c:marker>
          <c:cat>
            <c:strRef>
              <c:f>'Data to Graph'!$A$2:$A$21</c:f>
              <c:strCache>
                <c:ptCount val="20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FY20</c:v>
                </c:pt>
              </c:strCache>
            </c:strRef>
          </c:cat>
          <c:val>
            <c:numRef>
              <c:f>'Data to Graph'!$D$2:$D$21</c:f>
              <c:numCache>
                <c:formatCode>"$"#,##0_);\("$"#,##0\)</c:formatCode>
                <c:ptCount val="20"/>
                <c:pt idx="0">
                  <c:v>11600000</c:v>
                </c:pt>
                <c:pt idx="1">
                  <c:v>12155000</c:v>
                </c:pt>
                <c:pt idx="2">
                  <c:v>13100000</c:v>
                </c:pt>
                <c:pt idx="3">
                  <c:v>15660000</c:v>
                </c:pt>
                <c:pt idx="4">
                  <c:v>16109325</c:v>
                </c:pt>
                <c:pt idx="5">
                  <c:v>16204200</c:v>
                </c:pt>
                <c:pt idx="6">
                  <c:v>16925600</c:v>
                </c:pt>
                <c:pt idx="7">
                  <c:v>19000000</c:v>
                </c:pt>
                <c:pt idx="8">
                  <c:v>19450000</c:v>
                </c:pt>
                <c:pt idx="9">
                  <c:v>19900000</c:v>
                </c:pt>
                <c:pt idx="10">
                  <c:v>20600000</c:v>
                </c:pt>
                <c:pt idx="11">
                  <c:v>23000000</c:v>
                </c:pt>
                <c:pt idx="12">
                  <c:v>23460000</c:v>
                </c:pt>
                <c:pt idx="13">
                  <c:v>24185000</c:v>
                </c:pt>
                <c:pt idx="14">
                  <c:v>24900000</c:v>
                </c:pt>
                <c:pt idx="15">
                  <c:v>26000000</c:v>
                </c:pt>
                <c:pt idx="16">
                  <c:v>33000000</c:v>
                </c:pt>
                <c:pt idx="17">
                  <c:v>33000000</c:v>
                </c:pt>
                <c:pt idx="18">
                  <c:v>33000000</c:v>
                </c:pt>
                <c:pt idx="19">
                  <c:v>33000000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30-448B-A55B-BD6D46A497A7}"/>
            </c:ext>
          </c:extLst>
        </c:ser>
        <c:ser>
          <c:idx val="3"/>
          <c:order val="3"/>
          <c:tx>
            <c:strRef>
              <c:f>'Data to Graph'!$E$1</c:f>
              <c:strCache>
                <c:ptCount val="1"/>
                <c:pt idx="0">
                  <c:v>FEDERAL</c:v>
                </c:pt>
              </c:strCache>
            </c:strRef>
          </c:tx>
          <c:marker>
            <c:symbol val="none"/>
          </c:marker>
          <c:cat>
            <c:strRef>
              <c:f>'Data to Graph'!$A$2:$A$21</c:f>
              <c:strCache>
                <c:ptCount val="20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FY20</c:v>
                </c:pt>
              </c:strCache>
            </c:strRef>
          </c:cat>
          <c:val>
            <c:numRef>
              <c:f>'Data to Graph'!$E$2:$E$21</c:f>
              <c:numCache>
                <c:formatCode>"$"#,##0_);\("$"#,##0\)</c:formatCode>
                <c:ptCount val="20"/>
                <c:pt idx="0">
                  <c:v>5400000</c:v>
                </c:pt>
                <c:pt idx="1">
                  <c:v>5400000</c:v>
                </c:pt>
                <c:pt idx="2">
                  <c:v>5400000</c:v>
                </c:pt>
                <c:pt idx="3">
                  <c:v>5900000</c:v>
                </c:pt>
                <c:pt idx="4">
                  <c:v>5921260</c:v>
                </c:pt>
                <c:pt idx="5">
                  <c:v>6200000</c:v>
                </c:pt>
                <c:pt idx="6">
                  <c:v>6400000</c:v>
                </c:pt>
                <c:pt idx="7">
                  <c:v>7700000</c:v>
                </c:pt>
                <c:pt idx="8">
                  <c:v>8000000</c:v>
                </c:pt>
                <c:pt idx="9">
                  <c:v>8300000</c:v>
                </c:pt>
                <c:pt idx="10">
                  <c:v>39300000</c:v>
                </c:pt>
                <c:pt idx="11">
                  <c:v>40000000</c:v>
                </c:pt>
                <c:pt idx="12">
                  <c:v>40800000</c:v>
                </c:pt>
                <c:pt idx="13">
                  <c:v>41000000</c:v>
                </c:pt>
                <c:pt idx="14">
                  <c:v>41500000</c:v>
                </c:pt>
                <c:pt idx="15">
                  <c:v>41500000</c:v>
                </c:pt>
                <c:pt idx="16">
                  <c:v>41500000</c:v>
                </c:pt>
                <c:pt idx="17">
                  <c:v>40000000</c:v>
                </c:pt>
                <c:pt idx="18">
                  <c:v>40000000</c:v>
                </c:pt>
                <c:pt idx="19">
                  <c:v>40000000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30-448B-A55B-BD6D46A497A7}"/>
            </c:ext>
          </c:extLst>
        </c:ser>
        <c:ser>
          <c:idx val="4"/>
          <c:order val="4"/>
          <c:tx>
            <c:strRef>
              <c:f>'Data to Graph'!$F$1</c:f>
              <c:strCache>
                <c:ptCount val="1"/>
                <c:pt idx="0">
                  <c:v>TRUST</c:v>
                </c:pt>
              </c:strCache>
            </c:strRef>
          </c:tx>
          <c:marker>
            <c:symbol val="none"/>
          </c:marker>
          <c:cat>
            <c:strRef>
              <c:f>'Data to Graph'!$A$2:$A$21</c:f>
              <c:strCache>
                <c:ptCount val="20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FY20</c:v>
                </c:pt>
              </c:strCache>
            </c:strRef>
          </c:cat>
          <c:val>
            <c:numRef>
              <c:f>'Data to Graph'!$F$2:$F$21</c:f>
              <c:numCache>
                <c:formatCode>"$"#,##0_);\("$"#,##0\)</c:formatCode>
                <c:ptCount val="20"/>
                <c:pt idx="0">
                  <c:v>3000000</c:v>
                </c:pt>
                <c:pt idx="1">
                  <c:v>3000000</c:v>
                </c:pt>
                <c:pt idx="2">
                  <c:v>3000000</c:v>
                </c:pt>
                <c:pt idx="3">
                  <c:v>3000000</c:v>
                </c:pt>
                <c:pt idx="4">
                  <c:v>3034455</c:v>
                </c:pt>
                <c:pt idx="5">
                  <c:v>3134000</c:v>
                </c:pt>
                <c:pt idx="6">
                  <c:v>3237000</c:v>
                </c:pt>
                <c:pt idx="7">
                  <c:v>3500000</c:v>
                </c:pt>
                <c:pt idx="8">
                  <c:v>4000000</c:v>
                </c:pt>
                <c:pt idx="9">
                  <c:v>4500000</c:v>
                </c:pt>
                <c:pt idx="10">
                  <c:v>5300000</c:v>
                </c:pt>
                <c:pt idx="11">
                  <c:v>7000000</c:v>
                </c:pt>
                <c:pt idx="12">
                  <c:v>7700000</c:v>
                </c:pt>
                <c:pt idx="13">
                  <c:v>8100000</c:v>
                </c:pt>
                <c:pt idx="14">
                  <c:v>14000000</c:v>
                </c:pt>
                <c:pt idx="15">
                  <c:v>15000000</c:v>
                </c:pt>
                <c:pt idx="16">
                  <c:v>15000000</c:v>
                </c:pt>
                <c:pt idx="17">
                  <c:v>15000000</c:v>
                </c:pt>
                <c:pt idx="18">
                  <c:v>15000000</c:v>
                </c:pt>
                <c:pt idx="19">
                  <c:v>15000000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F30-448B-A55B-BD6D46A49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4881920"/>
        <c:axId val="234882312"/>
      </c:lineChart>
      <c:catAx>
        <c:axId val="234881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4882312"/>
        <c:crosses val="autoZero"/>
        <c:auto val="1"/>
        <c:lblAlgn val="ctr"/>
        <c:lblOffset val="100"/>
        <c:noMultiLvlLbl val="0"/>
      </c:catAx>
      <c:valAx>
        <c:axId val="234882312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8819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baseline="0"/>
              <a:t>UNIVERSITY OF NEBRASKA AT KEARNEY </a:t>
            </a:r>
          </a:p>
          <a:p>
            <a:pPr>
              <a:defRPr b="1"/>
            </a:pPr>
            <a:r>
              <a:rPr lang="en-US" b="1" i="0" baseline="0"/>
              <a:t>2019-20 BUDGET</a:t>
            </a:r>
          </a:p>
          <a:p>
            <a:pPr>
              <a:defRPr b="1"/>
            </a:pPr>
            <a:endParaRPr lang="en-US" b="1" i="0" baseline="0"/>
          </a:p>
          <a:p>
            <a:pPr>
              <a:defRPr b="1"/>
            </a:pPr>
            <a:endParaRPr lang="en-US" b="1" i="0" baseline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UNIVERSITY OF NEBRASKA AT KEARNEY 2017-18 BUDGET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44-4228-B51E-C38FA1B2D6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44-4228-B51E-C38FA1B2D6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44-4228-B51E-C38FA1B2D631}"/>
              </c:ext>
            </c:extLst>
          </c:dPt>
          <c:dLbls>
            <c:dLbl>
              <c:idx val="0"/>
              <c:layout>
                <c:manualLayout>
                  <c:x val="-0.12222222222222223"/>
                  <c:y val="-0.170647373266823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388888888888891"/>
                      <c:h val="8.63874345549738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944-4228-B51E-C38FA1B2D631}"/>
                </c:ext>
              </c:extLst>
            </c:dLbl>
            <c:dLbl>
              <c:idx val="1"/>
              <c:layout>
                <c:manualLayout>
                  <c:x val="-8.219892825896763E-2"/>
                  <c:y val="0.1542336919926894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44-4228-B51E-C38FA1B2D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'Chart FY20'!$A$5:$A$8</c:f>
              <c:strCache>
                <c:ptCount val="3"/>
                <c:pt idx="0">
                  <c:v>SALARIES/BENEFITS</c:v>
                </c:pt>
                <c:pt idx="1">
                  <c:v>UTILITIES</c:v>
                </c:pt>
                <c:pt idx="2">
                  <c:v>NON-PERSONAL SERVICES</c:v>
                </c:pt>
              </c:strCache>
            </c:strRef>
          </c:cat>
          <c:val>
            <c:numRef>
              <c:f>'Chart FY20'!$B$5:$B$8</c:f>
              <c:numCache>
                <c:formatCode>0%</c:formatCode>
                <c:ptCount val="3"/>
                <c:pt idx="0">
                  <c:v>0.78</c:v>
                </c:pt>
                <c:pt idx="1">
                  <c:v>0.05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44-4228-B51E-C38FA1B2D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i="0" baseline="0" dirty="0"/>
              <a:t>STATE AIDED BUDGET</a:t>
            </a:r>
          </a:p>
          <a:p>
            <a:pPr>
              <a:defRPr/>
            </a:pPr>
            <a:r>
              <a:rPr lang="en-US" sz="3600" b="1" i="0" baseline="0" dirty="0"/>
              <a:t>FY 2019-20</a:t>
            </a:r>
          </a:p>
          <a:p>
            <a:pPr>
              <a:defRPr/>
            </a:pPr>
            <a:r>
              <a:rPr lang="en-US" sz="2800" dirty="0"/>
              <a:t>University of Nebraska at Kearney</a:t>
            </a:r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27095554876888284"/>
          <c:y val="1.4903129657228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09331527488238"/>
          <c:y val="0.26336810730253352"/>
          <c:w val="0.67717951782165509"/>
          <c:h val="0.63989814238942933"/>
        </c:manualLayout>
      </c:layout>
      <c:lineChart>
        <c:grouping val="standard"/>
        <c:varyColors val="0"/>
        <c:ser>
          <c:idx val="0"/>
          <c:order val="0"/>
          <c:tx>
            <c:v>GENERAL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tar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Graph!$A$8:$A$27</c:f>
              <c:strCache>
                <c:ptCount val="20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FY20</c:v>
                </c:pt>
              </c:strCache>
            </c:strRef>
          </c:cat>
          <c:val>
            <c:numRef>
              <c:f>Graph!$B$8:$B$27</c:f>
              <c:numCache>
                <c:formatCode>"$"#,##0_);\("$"#,##0\)</c:formatCode>
                <c:ptCount val="20"/>
                <c:pt idx="0">
                  <c:v>28962744</c:v>
                </c:pt>
                <c:pt idx="1">
                  <c:v>31676315</c:v>
                </c:pt>
                <c:pt idx="2">
                  <c:v>32792170</c:v>
                </c:pt>
                <c:pt idx="3">
                  <c:v>29938302</c:v>
                </c:pt>
                <c:pt idx="4">
                  <c:v>29489468</c:v>
                </c:pt>
                <c:pt idx="5">
                  <c:v>30753739</c:v>
                </c:pt>
                <c:pt idx="6">
                  <c:v>32705096</c:v>
                </c:pt>
                <c:pt idx="7">
                  <c:v>33849888</c:v>
                </c:pt>
                <c:pt idx="8">
                  <c:v>34919679</c:v>
                </c:pt>
                <c:pt idx="9">
                  <c:v>35292044</c:v>
                </c:pt>
                <c:pt idx="10">
                  <c:v>34097172</c:v>
                </c:pt>
                <c:pt idx="11">
                  <c:v>34260675</c:v>
                </c:pt>
                <c:pt idx="12">
                  <c:v>34867838</c:v>
                </c:pt>
                <c:pt idx="13">
                  <c:v>36393192</c:v>
                </c:pt>
                <c:pt idx="14">
                  <c:v>37825894</c:v>
                </c:pt>
                <c:pt idx="15">
                  <c:v>39431069</c:v>
                </c:pt>
                <c:pt idx="16">
                  <c:v>40499221</c:v>
                </c:pt>
                <c:pt idx="17">
                  <c:v>39864093</c:v>
                </c:pt>
                <c:pt idx="18">
                  <c:v>41165766</c:v>
                </c:pt>
                <c:pt idx="19">
                  <c:v>42160525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A2-4BED-A8CA-44FDD367A073}"/>
            </c:ext>
          </c:extLst>
        </c:ser>
        <c:ser>
          <c:idx val="1"/>
          <c:order val="1"/>
          <c:tx>
            <c:v>CASH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tar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Graph!$A$8:$A$27</c:f>
              <c:strCache>
                <c:ptCount val="20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FY20</c:v>
                </c:pt>
              </c:strCache>
            </c:strRef>
          </c:cat>
          <c:val>
            <c:numRef>
              <c:f>Graph!$C$8:$C$27</c:f>
              <c:numCache>
                <c:formatCode>"$"#,##0_);\("$"#,##0\)</c:formatCode>
                <c:ptCount val="20"/>
                <c:pt idx="0">
                  <c:v>11567175</c:v>
                </c:pt>
                <c:pt idx="1">
                  <c:v>11573457</c:v>
                </c:pt>
                <c:pt idx="2">
                  <c:v>13030397</c:v>
                </c:pt>
                <c:pt idx="3">
                  <c:v>14612432</c:v>
                </c:pt>
                <c:pt idx="4">
                  <c:v>17031287</c:v>
                </c:pt>
                <c:pt idx="5">
                  <c:v>17802788</c:v>
                </c:pt>
                <c:pt idx="6">
                  <c:v>18955172</c:v>
                </c:pt>
                <c:pt idx="7">
                  <c:v>20437670</c:v>
                </c:pt>
                <c:pt idx="8">
                  <c:v>21063706</c:v>
                </c:pt>
                <c:pt idx="9">
                  <c:v>21889346</c:v>
                </c:pt>
                <c:pt idx="10">
                  <c:v>24697940</c:v>
                </c:pt>
                <c:pt idx="11">
                  <c:v>26918143</c:v>
                </c:pt>
                <c:pt idx="12">
                  <c:v>28847364</c:v>
                </c:pt>
                <c:pt idx="13">
                  <c:v>29507439</c:v>
                </c:pt>
                <c:pt idx="14">
                  <c:v>29411636</c:v>
                </c:pt>
                <c:pt idx="15">
                  <c:v>29542534</c:v>
                </c:pt>
                <c:pt idx="16">
                  <c:v>28849965</c:v>
                </c:pt>
                <c:pt idx="17">
                  <c:v>29550646</c:v>
                </c:pt>
                <c:pt idx="18">
                  <c:v>27880267</c:v>
                </c:pt>
                <c:pt idx="19">
                  <c:v>29526328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A2-4BED-A8CA-44FDD367A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7532208"/>
        <c:axId val="517536128"/>
      </c:lineChart>
      <c:catAx>
        <c:axId val="51753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536128"/>
        <c:crosses val="autoZero"/>
        <c:auto val="1"/>
        <c:lblAlgn val="ctr"/>
        <c:lblOffset val="100"/>
        <c:noMultiLvlLbl val="0"/>
      </c:catAx>
      <c:valAx>
        <c:axId val="51753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53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0.53718</cdr:x>
      <cdr:y>0.34936</cdr:y>
    </cdr:from>
    <cdr:to>
      <cdr:x>0.60203</cdr:x>
      <cdr:y>0.42642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C00C1BA-247D-43F2-BE7B-449D4CF02DBA}"/>
            </a:ext>
          </a:extLst>
        </cdr:cNvPr>
        <cdr:cNvCxnSpPr/>
      </cdr:nvCxnSpPr>
      <cdr:spPr>
        <a:xfrm xmlns:a="http://schemas.openxmlformats.org/drawingml/2006/main" flipH="1">
          <a:off x="5481594" y="2038718"/>
          <a:ext cx="661758" cy="44969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0.32944</cdr:x>
      <cdr:y>0.25219</cdr:y>
    </cdr:from>
    <cdr:to>
      <cdr:x>0.35798</cdr:x>
      <cdr:y>0.3275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6B273547-31D7-40F1-9CDB-6B63B7D9C98A}"/>
            </a:ext>
          </a:extLst>
        </cdr:cNvPr>
        <cdr:cNvCxnSpPr/>
      </cdr:nvCxnSpPr>
      <cdr:spPr>
        <a:xfrm xmlns:a="http://schemas.openxmlformats.org/drawingml/2006/main">
          <a:off x="1935480" y="1097280"/>
          <a:ext cx="167640" cy="32766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0.16342</cdr:x>
      <cdr:y>0.37128</cdr:y>
    </cdr:from>
    <cdr:to>
      <cdr:x>0.24384</cdr:x>
      <cdr:y>0.48161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27F6F06B-7705-40DB-B88E-45CF327DDCCC}"/>
            </a:ext>
          </a:extLst>
        </cdr:cNvPr>
        <cdr:cNvCxnSpPr/>
      </cdr:nvCxnSpPr>
      <cdr:spPr>
        <a:xfrm xmlns:a="http://schemas.openxmlformats.org/drawingml/2006/main">
          <a:off x="960120" y="1615440"/>
          <a:ext cx="472440" cy="48006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0.21508</cdr:x>
      <cdr:y>0.80143</cdr:y>
    </cdr:from>
    <cdr:to>
      <cdr:x>0.28512</cdr:x>
      <cdr:y>0.889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D37843CC-FA97-4B78-A7D3-4A83971A2935}"/>
            </a:ext>
          </a:extLst>
        </cdr:cNvPr>
        <cdr:cNvCxnSpPr/>
      </cdr:nvCxnSpPr>
      <cdr:spPr>
        <a:xfrm xmlns:a="http://schemas.openxmlformats.org/drawingml/2006/main" flipV="1">
          <a:off x="2194786" y="4676893"/>
          <a:ext cx="714720" cy="5110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0.57287</cdr:x>
      <cdr:y>0.79236</cdr:y>
    </cdr:from>
    <cdr:to>
      <cdr:x>0.63513</cdr:x>
      <cdr:y>0.8449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F76191AC-F5D7-48E3-B0EE-8294F13D62EF}"/>
            </a:ext>
          </a:extLst>
        </cdr:cNvPr>
        <cdr:cNvCxnSpPr/>
      </cdr:nvCxnSpPr>
      <cdr:spPr>
        <a:xfrm xmlns:a="http://schemas.openxmlformats.org/drawingml/2006/main" flipH="1" flipV="1">
          <a:off x="5845818" y="4623945"/>
          <a:ext cx="635329" cy="30660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0.04723</cdr:x>
      <cdr:y>0.15745</cdr:y>
    </cdr:from>
    <cdr:to>
      <cdr:x>0.17132</cdr:x>
      <cdr:y>0.39866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7980" y="5969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69" tIns="46636" rIns="93269" bIns="4663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69" tIns="46636" rIns="93269" bIns="46636" rtlCol="0"/>
          <a:lstStyle>
            <a:lvl1pPr algn="r">
              <a:defRPr sz="1200"/>
            </a:lvl1pPr>
          </a:lstStyle>
          <a:p>
            <a:fld id="{F1729C7B-4BCD-4D42-8584-AA79F935A9A9}" type="datetimeFigureOut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69" tIns="46636" rIns="93269" bIns="4663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6"/>
            <a:ext cx="5615940" cy="4187666"/>
          </a:xfrm>
          <a:prstGeom prst="rect">
            <a:avLst/>
          </a:prstGeom>
        </p:spPr>
        <p:txBody>
          <a:bodyPr vert="horz" lIns="93269" tIns="46636" rIns="93269" bIns="4663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5"/>
            <a:ext cx="3041968" cy="465296"/>
          </a:xfrm>
          <a:prstGeom prst="rect">
            <a:avLst/>
          </a:prstGeom>
        </p:spPr>
        <p:txBody>
          <a:bodyPr vert="horz" lIns="93269" tIns="46636" rIns="93269" bIns="4663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5"/>
            <a:ext cx="3041968" cy="465296"/>
          </a:xfrm>
          <a:prstGeom prst="rect">
            <a:avLst/>
          </a:prstGeom>
        </p:spPr>
        <p:txBody>
          <a:bodyPr vert="horz" lIns="93269" tIns="46636" rIns="93269" bIns="46636" rtlCol="0" anchor="b"/>
          <a:lstStyle>
            <a:lvl1pPr algn="r">
              <a:defRPr sz="1200"/>
            </a:lvl1pPr>
          </a:lstStyle>
          <a:p>
            <a:fld id="{E5BD20BD-3234-4257-806D-6D65BAC990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5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Fund:   State Appropriation from</a:t>
            </a:r>
            <a:r>
              <a:rPr lang="en-US" baseline="0" dirty="0"/>
              <a:t> Tax $’s         $34,097,172</a:t>
            </a:r>
          </a:p>
          <a:p>
            <a:r>
              <a:rPr lang="en-US" baseline="0" dirty="0"/>
              <a:t>Cash Fund:   	    Tuition Gross	  $32,042,401</a:t>
            </a:r>
          </a:p>
          <a:p>
            <a:r>
              <a:rPr lang="en-US" baseline="0" dirty="0"/>
              <a:t>	     Remissions	&lt;$6,100,520&gt;</a:t>
            </a:r>
          </a:p>
          <a:p>
            <a:r>
              <a:rPr lang="en-US" baseline="0" dirty="0"/>
              <a:t>	     Refunds/Uncollectibles	&lt;$1,231,367&gt;</a:t>
            </a:r>
          </a:p>
          <a:p>
            <a:r>
              <a:rPr lang="en-US" baseline="0" dirty="0"/>
              <a:t>	     Student Fees	   $  249,560</a:t>
            </a:r>
          </a:p>
          <a:p>
            <a:r>
              <a:rPr lang="en-US" baseline="0" dirty="0"/>
              <a:t>	     Other Cash	   $  709,000</a:t>
            </a:r>
          </a:p>
          <a:p>
            <a:r>
              <a:rPr lang="en-US" baseline="0" dirty="0"/>
              <a:t>	    U-Wide Debt Svc          &lt;$1,131,134&gt;</a:t>
            </a:r>
          </a:p>
          <a:p>
            <a:r>
              <a:rPr lang="en-US" baseline="0" dirty="0"/>
              <a:t>             TOTAL CASH			 $24,537,940</a:t>
            </a:r>
          </a:p>
          <a:p>
            <a:r>
              <a:rPr lang="en-US" baseline="0" dirty="0"/>
              <a:t>TOTAL UNRESTRICTED BUDGET			$58,635,112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3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12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Room:</a:t>
            </a:r>
            <a:r>
              <a:rPr lang="en-US" baseline="0" dirty="0"/>
              <a:t>  Double</a:t>
            </a:r>
          </a:p>
          <a:p>
            <a:r>
              <a:rPr lang="en-US" baseline="0" dirty="0"/>
              <a:t>Board:  FY11   21 meal  7-day  +80 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4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DD3B-14AC-4105-B97F-23373852969D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8C3-C5B3-4DD8-A326-6DC2AB78EA0D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6272-26A4-4740-A5CE-6760792A5987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BB0-7290-49CD-98D9-4F318A2571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9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8CBF-C4D1-4599-81BA-6B7CAF1F36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07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6989-817E-4E92-A39D-42DD0B85B2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7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BE2A-2B23-4A49-B9F9-C7FBE7AF54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87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ED5B-B77E-4849-B4E3-1B2C9A9654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55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F376-923C-40CB-99E0-B633B1FF1A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D337-10CF-4F2B-A23C-C216972C85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31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8FE3-6A90-4E39-BC25-D50A988228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8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C5F0-8630-4ABA-816D-9F09FFE17FD1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FB9B-F410-423A-A24B-5B45A87134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9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26C1-958C-48F1-BA40-E216B75A0D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47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FD36-C7E7-4758-95EE-C4CAC15016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2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61FF-2C45-4DD2-8C00-C899879D4771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1B64-BC4B-4AEB-A188-3460B556D049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18C9-1897-4310-99F4-9A9EDEF3C1D8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F47D-859A-4B24-837D-EBF883061F3F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937A-B04C-456E-9628-4979C57ECC76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FA03-FC5B-4CF7-A3BC-5DB535BC6EAD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6618-B4A8-4957-8554-A4FD849AB3A1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60645-2264-4A08-99AA-BD879FDAAE59}" type="datetime1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7301-3D55-4913-8BC1-83EAB2385E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9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52399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2F20F2"/>
                </a:solidFill>
              </a:rPr>
              <a:t>UNIVERSITY OF NEBRASKA AT KEARNEY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Helvetica" pitchFamily="34" charset="0"/>
              </a:rPr>
              <a:t>BUDGET OVERVIEW</a:t>
            </a:r>
          </a:p>
          <a:p>
            <a:r>
              <a:rPr lang="en-US" dirty="0">
                <a:solidFill>
                  <a:schemeClr val="tx1"/>
                </a:solidFill>
              </a:rPr>
              <a:t>2019-20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chemeClr val="tx1"/>
                </a:solidFill>
              </a:rPr>
              <a:t>Jon C. Watts</a:t>
            </a:r>
          </a:p>
          <a:p>
            <a:r>
              <a:rPr lang="en-US" i="1" dirty="0">
                <a:solidFill>
                  <a:schemeClr val="tx1"/>
                </a:solidFill>
              </a:rPr>
              <a:t>Vice Chancellor</a:t>
            </a:r>
          </a:p>
          <a:p>
            <a:r>
              <a:rPr lang="en-US" i="1" dirty="0">
                <a:solidFill>
                  <a:schemeClr val="tx1"/>
                </a:solidFill>
              </a:rPr>
              <a:t>Business and Finance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chemeClr val="tx1"/>
                </a:solidFill>
              </a:rPr>
              <a:t>September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Aided Budget</a:t>
            </a:r>
            <a:br>
              <a:rPr lang="en-US" dirty="0"/>
            </a:br>
            <a:r>
              <a:rPr lang="en-US" sz="2200" dirty="0"/>
              <a:t>(State &amp; University Generated – </a:t>
            </a:r>
            <a:r>
              <a:rPr lang="en-US" sz="2200" b="1" dirty="0"/>
              <a:t>Unrestricted</a:t>
            </a:r>
            <a:r>
              <a:rPr lang="en-US" sz="22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General Fund: </a:t>
            </a:r>
          </a:p>
          <a:p>
            <a:pPr lvl="1"/>
            <a:r>
              <a:rPr lang="en-US" dirty="0"/>
              <a:t>State Appropriation of Tax $’s	  $42,160,525</a:t>
            </a:r>
          </a:p>
          <a:p>
            <a:r>
              <a:rPr lang="en-US" b="1" dirty="0"/>
              <a:t>Cash Funds: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Gross Tuition		 $38,808,442</a:t>
            </a:r>
          </a:p>
          <a:p>
            <a:pPr lvl="1"/>
            <a:r>
              <a:rPr lang="en-US" dirty="0"/>
              <a:t>Remissions		($ 8,355,369)</a:t>
            </a:r>
          </a:p>
          <a:p>
            <a:pPr lvl="1"/>
            <a:r>
              <a:rPr lang="en-US" dirty="0"/>
              <a:t>Refunds/Uncollect	($ 1,048,831)  </a:t>
            </a:r>
          </a:p>
          <a:p>
            <a:pPr lvl="1"/>
            <a:r>
              <a:rPr lang="en-US" dirty="0"/>
              <a:t>Student Fees		 $     247,805</a:t>
            </a:r>
          </a:p>
          <a:p>
            <a:pPr lvl="1"/>
            <a:r>
              <a:rPr lang="en-US" dirty="0"/>
              <a:t>Misc Other Cash	 $     785,415</a:t>
            </a:r>
          </a:p>
          <a:p>
            <a:pPr lvl="1"/>
            <a:r>
              <a:rPr lang="en-US" dirty="0"/>
              <a:t>U-Wide Debt Svc	</a:t>
            </a:r>
            <a:r>
              <a:rPr lang="en-US" u="sng" dirty="0"/>
              <a:t>($ 1,131,134)</a:t>
            </a:r>
            <a:r>
              <a:rPr lang="en-US" dirty="0"/>
              <a:t>	  </a:t>
            </a:r>
            <a:r>
              <a:rPr lang="en-US" u="sng" dirty="0"/>
              <a:t>$29,306,328</a:t>
            </a:r>
            <a:r>
              <a:rPr lang="en-US" dirty="0"/>
              <a:t>	</a:t>
            </a:r>
          </a:p>
          <a:p>
            <a:pPr lvl="1">
              <a:buNone/>
            </a:pPr>
            <a:r>
              <a:rPr lang="en-US" dirty="0"/>
              <a:t>		</a:t>
            </a:r>
            <a:r>
              <a:rPr lang="en-US" b="1" dirty="0"/>
              <a:t>TOTAL					  $71,466,853</a:t>
            </a: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1ECCA6-41D6-47BA-A021-6C6252D0B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E73BBBC-9131-4BF0-A179-DB9F999F46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246523"/>
              </p:ext>
            </p:extLst>
          </p:nvPr>
        </p:nvGraphicFramePr>
        <p:xfrm>
          <a:off x="609600" y="304800"/>
          <a:ext cx="7924799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6" name="Worksheet" r:id="rId3" imgW="6400800" imgH="5588086" progId="Excel.Sheet.12">
                  <p:embed/>
                </p:oleObj>
              </mc:Choice>
              <mc:Fallback>
                <p:oleObj name="Worksheet" r:id="rId3" imgW="6400800" imgH="55880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304800"/>
                        <a:ext cx="7924799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3903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07651B-AA5F-4F93-8497-D3500DC7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8AB4D32-3478-4C3A-81BD-67E77C4A64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310050"/>
              </p:ext>
            </p:extLst>
          </p:nvPr>
        </p:nvGraphicFramePr>
        <p:xfrm>
          <a:off x="1066800" y="685800"/>
          <a:ext cx="7620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8279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CF6B18-4EDE-4D27-A804-F4EE0A8BF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45F3C2F-75CC-4D87-9259-6DAA8338F4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317247"/>
              </p:ext>
            </p:extLst>
          </p:nvPr>
        </p:nvGraphicFramePr>
        <p:xfrm>
          <a:off x="204059" y="1143001"/>
          <a:ext cx="7415941" cy="5578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0" name="Worksheet" r:id="rId3" imgW="13315870" imgH="6965961" progId="Excel.Sheet.12">
                  <p:embed/>
                </p:oleObj>
              </mc:Choice>
              <mc:Fallback>
                <p:oleObj name="Worksheet" r:id="rId3" imgW="13315870" imgH="69659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059" y="1143001"/>
                        <a:ext cx="7415941" cy="5578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777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695FF3-BE80-49D5-AFFA-54F0262A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490352"/>
              </p:ext>
            </p:extLst>
          </p:nvPr>
        </p:nvGraphicFramePr>
        <p:xfrm>
          <a:off x="609600" y="304800"/>
          <a:ext cx="7848599" cy="586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2852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CD235F-503C-4B4C-BC90-89BDD0E2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048E99F-12C3-41F5-98DC-846744BC3F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818865"/>
              </p:ext>
            </p:extLst>
          </p:nvPr>
        </p:nvGraphicFramePr>
        <p:xfrm>
          <a:off x="685800" y="457200"/>
          <a:ext cx="8077199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3" name="Worksheet" r:id="rId3" imgW="10464768" imgH="10045625" progId="Excel.Sheet.12">
                  <p:embed/>
                </p:oleObj>
              </mc:Choice>
              <mc:Fallback>
                <p:oleObj name="Worksheet" r:id="rId3" imgW="10464768" imgH="100456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457200"/>
                        <a:ext cx="8077199" cy="601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9897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E13C04-98AA-4B38-8CEB-FE23D7B2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6EDFCD0-82DF-4062-B3B0-ACC15A7DF8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6011"/>
              </p:ext>
            </p:extLst>
          </p:nvPr>
        </p:nvGraphicFramePr>
        <p:xfrm>
          <a:off x="381000" y="304799"/>
          <a:ext cx="8458201" cy="6051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6" name="Worksheet" r:id="rId3" imgW="10210896" imgH="8826554" progId="Excel.Sheet.12">
                  <p:embed/>
                </p:oleObj>
              </mc:Choice>
              <mc:Fallback>
                <p:oleObj name="Worksheet" r:id="rId3" imgW="10210896" imgH="88265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304799"/>
                        <a:ext cx="8458201" cy="6051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3621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92FB0E-855A-4227-B065-9087BDC6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15EC29B-59F0-4EBC-8B74-616F6DA792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930168"/>
              </p:ext>
            </p:extLst>
          </p:nvPr>
        </p:nvGraphicFramePr>
        <p:xfrm>
          <a:off x="228600" y="136524"/>
          <a:ext cx="8763000" cy="634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Worksheet" r:id="rId3" imgW="6159532" imgH="5226104" progId="Excel.Sheet.12">
                  <p:embed/>
                </p:oleObj>
              </mc:Choice>
              <mc:Fallback>
                <p:oleObj name="Worksheet" r:id="rId3" imgW="6159532" imgH="52261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36524"/>
                        <a:ext cx="8763000" cy="634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6230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4707B8-A8FA-4E5A-A82B-78A23C88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52F947F-F633-47F7-8043-FF21B0C1FE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562974"/>
              </p:ext>
            </p:extLst>
          </p:nvPr>
        </p:nvGraphicFramePr>
        <p:xfrm>
          <a:off x="76200" y="228600"/>
          <a:ext cx="8915400" cy="612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Worksheet" r:id="rId3" imgW="6718364" imgH="3295682" progId="Excel.Sheet.12">
                  <p:embed/>
                </p:oleObj>
              </mc:Choice>
              <mc:Fallback>
                <p:oleObj name="Worksheet" r:id="rId3" imgW="6718364" imgH="32956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228600"/>
                        <a:ext cx="8915400" cy="612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0587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E8C1D-9ADF-45EE-A841-A0D6EB01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5EC79AA-AA92-4113-B81E-377BC11ECF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833258"/>
              </p:ext>
            </p:extLst>
          </p:nvPr>
        </p:nvGraphicFramePr>
        <p:xfrm>
          <a:off x="381000" y="609600"/>
          <a:ext cx="8382000" cy="556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0" name="Worksheet" r:id="rId3" imgW="20440698" imgH="5594393" progId="Excel.Sheet.12">
                  <p:embed/>
                </p:oleObj>
              </mc:Choice>
              <mc:Fallback>
                <p:oleObj name="Worksheet" r:id="rId3" imgW="20440698" imgH="55943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609600"/>
                        <a:ext cx="8382000" cy="5562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24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GENERAL FUND</a:t>
            </a:r>
          </a:p>
          <a:p>
            <a:pPr lvl="1"/>
            <a:r>
              <a:rPr lang="en-US" dirty="0"/>
              <a:t>State tax revenue allocated to the University.</a:t>
            </a:r>
          </a:p>
          <a:p>
            <a:r>
              <a:rPr lang="en-US" dirty="0"/>
              <a:t>CASH FUNDS</a:t>
            </a:r>
          </a:p>
          <a:p>
            <a:pPr lvl="1"/>
            <a:r>
              <a:rPr lang="en-US" dirty="0"/>
              <a:t>Derived from tuition, fees, investment income, and other miscellaneous income.</a:t>
            </a:r>
          </a:p>
          <a:p>
            <a:r>
              <a:rPr lang="en-US" dirty="0"/>
              <a:t>FEDERAL FUNDS</a:t>
            </a:r>
          </a:p>
          <a:p>
            <a:pPr lvl="1"/>
            <a:r>
              <a:rPr lang="en-US" dirty="0"/>
              <a:t>Provided by federal agencies for research, grants and contracts, and student aid programs.</a:t>
            </a:r>
          </a:p>
          <a:p>
            <a:r>
              <a:rPr lang="en-US" dirty="0"/>
              <a:t>REVOLVING FUNDS</a:t>
            </a:r>
          </a:p>
          <a:p>
            <a:pPr lvl="1"/>
            <a:r>
              <a:rPr lang="en-US" dirty="0"/>
              <a:t>Self-generated from departmental sales, charges for housing, food services, etc.</a:t>
            </a:r>
          </a:p>
          <a:p>
            <a:r>
              <a:rPr lang="en-US" dirty="0"/>
              <a:t>TRUST FUNDS</a:t>
            </a:r>
          </a:p>
          <a:p>
            <a:pPr lvl="1"/>
            <a:r>
              <a:rPr lang="en-US" dirty="0"/>
              <a:t>State and private gifts, grants, and contracts, non-federal student aid programs,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 REDUCTION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2001-02  Special Session 			($   288,246) </a:t>
            </a:r>
            <a:r>
              <a:rPr lang="en-US" sz="2000" dirty="0"/>
              <a:t>(FY02)</a:t>
            </a:r>
          </a:p>
          <a:p>
            <a:r>
              <a:rPr lang="en-US" dirty="0"/>
              <a:t>2001-02  Special Session			($   592,303) </a:t>
            </a:r>
            <a:r>
              <a:rPr lang="en-US" sz="2000" dirty="0"/>
              <a:t>(FY03)</a:t>
            </a:r>
          </a:p>
          <a:p>
            <a:r>
              <a:rPr lang="en-US" dirty="0"/>
              <a:t>2001-02  April				($   536,116) </a:t>
            </a:r>
            <a:r>
              <a:rPr lang="en-US" sz="2000" dirty="0"/>
              <a:t>(FY03)</a:t>
            </a:r>
          </a:p>
          <a:p>
            <a:r>
              <a:rPr lang="en-US" dirty="0"/>
              <a:t>2002-03  July 1				($1,208,572)</a:t>
            </a:r>
          </a:p>
          <a:p>
            <a:r>
              <a:rPr lang="en-US" dirty="0"/>
              <a:t>2003-04  July 1				($1,675,828)</a:t>
            </a:r>
          </a:p>
          <a:p>
            <a:r>
              <a:rPr lang="en-US" dirty="0"/>
              <a:t>2004-05  July 1				($      86,335)</a:t>
            </a:r>
          </a:p>
          <a:p>
            <a:r>
              <a:rPr lang="en-US" dirty="0"/>
              <a:t>2005-06  July 1				($    531,021)</a:t>
            </a:r>
          </a:p>
          <a:p>
            <a:r>
              <a:rPr lang="en-US" dirty="0"/>
              <a:t>2006-07  July 1				 $                 0</a:t>
            </a:r>
          </a:p>
          <a:p>
            <a:r>
              <a:rPr lang="en-US" dirty="0"/>
              <a:t>2007-08  July 1				($    243,893)</a:t>
            </a:r>
          </a:p>
          <a:p>
            <a:r>
              <a:rPr lang="en-US" dirty="0"/>
              <a:t>2008-09  July 1				($    385,401)</a:t>
            </a:r>
          </a:p>
          <a:p>
            <a:r>
              <a:rPr lang="en-US" dirty="0"/>
              <a:t>2009-10  July 1				($    794,059)</a:t>
            </a:r>
          </a:p>
          <a:p>
            <a:r>
              <a:rPr lang="en-US" dirty="0"/>
              <a:t>2009-10  Special Session			($    342,763)</a:t>
            </a:r>
          </a:p>
          <a:p>
            <a:r>
              <a:rPr lang="en-US" dirty="0"/>
              <a:t>2010-11  July 1				($1,086,478)</a:t>
            </a:r>
          </a:p>
          <a:p>
            <a:r>
              <a:rPr lang="en-US" dirty="0"/>
              <a:t>2011-12  July 1				($   368,430)</a:t>
            </a:r>
          </a:p>
          <a:p>
            <a:r>
              <a:rPr lang="en-US" dirty="0"/>
              <a:t>2012-13 July 1				$                 0</a:t>
            </a:r>
          </a:p>
          <a:p>
            <a:r>
              <a:rPr lang="en-US" dirty="0"/>
              <a:t>2013-14 July 1				$                 0</a:t>
            </a:r>
          </a:p>
          <a:p>
            <a:r>
              <a:rPr lang="en-US" dirty="0"/>
              <a:t>2014-15 July 1				$                 0</a:t>
            </a:r>
          </a:p>
          <a:p>
            <a:r>
              <a:rPr lang="en-US" dirty="0"/>
              <a:t>2015-16 July 1				($   176,764)</a:t>
            </a:r>
          </a:p>
          <a:p>
            <a:r>
              <a:rPr lang="en-US" dirty="0"/>
              <a:t>2015-16 Enrollment/Revenue Decline-</a:t>
            </a:r>
            <a:r>
              <a:rPr lang="en-US" dirty="0" err="1"/>
              <a:t>Add’l</a:t>
            </a:r>
            <a:r>
              <a:rPr lang="en-US" dirty="0"/>
              <a:t> Reduction	($   988,880) </a:t>
            </a:r>
          </a:p>
          <a:p>
            <a:r>
              <a:rPr lang="en-US" dirty="0"/>
              <a:t>2016-17 July 1				($   241,253)</a:t>
            </a:r>
          </a:p>
          <a:p>
            <a:r>
              <a:rPr lang="en-US" dirty="0"/>
              <a:t>2017-18 July 1				($2,055,247</a:t>
            </a:r>
            <a:r>
              <a:rPr lang="en-US" u="sng" dirty="0"/>
              <a:t>)</a:t>
            </a:r>
          </a:p>
          <a:p>
            <a:r>
              <a:rPr lang="en-US" dirty="0"/>
              <a:t>2018-19 July 1				($ 1,621,351</a:t>
            </a:r>
            <a:r>
              <a:rPr lang="en-US" b="1" u="sng" dirty="0"/>
              <a:t>) </a:t>
            </a:r>
          </a:p>
          <a:p>
            <a:r>
              <a:rPr lang="en-US" b="1" u="sng" dirty="0"/>
              <a:t>2019-20 July 1  				$                 0	</a:t>
            </a:r>
          </a:p>
          <a:p>
            <a:pPr marL="0" indent="0">
              <a:buNone/>
            </a:pPr>
            <a:r>
              <a:rPr lang="en-US" dirty="0"/>
              <a:t>                     </a:t>
            </a:r>
            <a:r>
              <a:rPr lang="en-US" b="1" dirty="0"/>
              <a:t>TOTAL			                      </a:t>
            </a:r>
            <a:r>
              <a:rPr lang="en-US" sz="3200" b="1" dirty="0"/>
              <a:t>($13,222,940)</a:t>
            </a:r>
          </a:p>
          <a:p>
            <a:pPr marL="457200" lvl="1" indent="0">
              <a:buNone/>
            </a:pP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TUITION INCREASE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295400"/>
            <a:ext cx="6172200" cy="4953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/>
              <a:t>						</a:t>
            </a:r>
          </a:p>
          <a:p>
            <a:pPr>
              <a:buNone/>
            </a:pPr>
            <a:r>
              <a:rPr lang="en-US" u="sng" dirty="0"/>
              <a:t>				Tuition</a:t>
            </a:r>
          </a:p>
          <a:p>
            <a:r>
              <a:rPr lang="en-US" dirty="0"/>
              <a:t>2001-02		10.0%		</a:t>
            </a:r>
          </a:p>
          <a:p>
            <a:r>
              <a:rPr lang="en-US" dirty="0"/>
              <a:t>2002-03		10.0%		</a:t>
            </a:r>
          </a:p>
          <a:p>
            <a:r>
              <a:rPr lang="en-US" dirty="0"/>
              <a:t>2003-04		14.9%		</a:t>
            </a:r>
          </a:p>
          <a:p>
            <a:r>
              <a:rPr lang="en-US" dirty="0"/>
              <a:t>2004-05		12.0%		</a:t>
            </a:r>
          </a:p>
          <a:p>
            <a:r>
              <a:rPr lang="en-US" dirty="0"/>
              <a:t>2005-06		  4.9%		</a:t>
            </a:r>
          </a:p>
          <a:p>
            <a:r>
              <a:rPr lang="en-US" dirty="0"/>
              <a:t>2006-07		  5.9%		</a:t>
            </a:r>
          </a:p>
          <a:p>
            <a:r>
              <a:rPr lang="en-US" dirty="0"/>
              <a:t>2007-08		  6.0%		</a:t>
            </a:r>
          </a:p>
          <a:p>
            <a:r>
              <a:rPr lang="en-US" dirty="0"/>
              <a:t>2008-09		  6.0%		</a:t>
            </a:r>
          </a:p>
          <a:p>
            <a:r>
              <a:rPr lang="en-US" dirty="0"/>
              <a:t>2009-10		  4.0%		</a:t>
            </a:r>
            <a:endParaRPr lang="en-US" sz="1600" dirty="0"/>
          </a:p>
          <a:p>
            <a:r>
              <a:rPr lang="en-US" dirty="0"/>
              <a:t>2010-11		  6.0%</a:t>
            </a:r>
            <a:r>
              <a:rPr lang="en-US" b="1" dirty="0"/>
              <a:t>	</a:t>
            </a:r>
          </a:p>
          <a:p>
            <a:r>
              <a:rPr lang="en-US" dirty="0"/>
              <a:t>2011-12		  5.0%</a:t>
            </a:r>
            <a:r>
              <a:rPr lang="en-US" b="1" dirty="0"/>
              <a:t>	</a:t>
            </a:r>
          </a:p>
          <a:p>
            <a:r>
              <a:rPr lang="en-US" dirty="0"/>
              <a:t>2012-13		  3.75%</a:t>
            </a:r>
          </a:p>
          <a:p>
            <a:r>
              <a:rPr lang="en-US" dirty="0"/>
              <a:t>2013-14		  0.00% Res;  3% </a:t>
            </a:r>
            <a:r>
              <a:rPr lang="en-US" dirty="0" err="1"/>
              <a:t>NonRes</a:t>
            </a:r>
            <a:endParaRPr lang="en-US" dirty="0"/>
          </a:p>
          <a:p>
            <a:r>
              <a:rPr lang="en-US" dirty="0"/>
              <a:t>2014-15		  0.00% Res;  3% </a:t>
            </a:r>
            <a:r>
              <a:rPr lang="en-US" dirty="0" err="1"/>
              <a:t>NonRes</a:t>
            </a:r>
            <a:endParaRPr lang="en-US" dirty="0"/>
          </a:p>
          <a:p>
            <a:r>
              <a:rPr lang="en-US" dirty="0"/>
              <a:t>2015-16		  1.75% </a:t>
            </a:r>
          </a:p>
          <a:p>
            <a:r>
              <a:rPr lang="en-US" dirty="0"/>
              <a:t>2016-17		  2.50%</a:t>
            </a:r>
          </a:p>
          <a:p>
            <a:r>
              <a:rPr lang="en-US" dirty="0"/>
              <a:t>2017-18		  5.40%</a:t>
            </a:r>
          </a:p>
          <a:p>
            <a:r>
              <a:rPr lang="en-US" dirty="0"/>
              <a:t>2018-19		  3.20%</a:t>
            </a:r>
          </a:p>
          <a:p>
            <a:r>
              <a:rPr lang="en-US" b="1" dirty="0"/>
              <a:t>2019-20		  2.75%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F20F2"/>
                </a:solidFill>
              </a:rPr>
              <a:t>REVENUE BOND BUDGET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(Designated/Restricted)</a:t>
            </a:r>
            <a:br>
              <a:rPr lang="en-US" sz="2200" dirty="0"/>
            </a:br>
            <a:r>
              <a:rPr lang="en-US" sz="2200" dirty="0"/>
              <a:t>2019-20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Dormitory Rental			  $6,930,000</a:t>
            </a:r>
          </a:p>
          <a:p>
            <a:r>
              <a:rPr lang="en-US" sz="2000" dirty="0"/>
              <a:t>Food Service				  $6,720,000</a:t>
            </a:r>
          </a:p>
          <a:p>
            <a:r>
              <a:rPr lang="en-US" sz="2000" dirty="0"/>
              <a:t>Facility Fee				  $   576,000</a:t>
            </a:r>
          </a:p>
          <a:p>
            <a:r>
              <a:rPr lang="en-US" sz="2000" dirty="0"/>
              <a:t>Union Expansion			  $   368,000</a:t>
            </a:r>
          </a:p>
          <a:p>
            <a:r>
              <a:rPr lang="en-US" sz="2000" dirty="0"/>
              <a:t>Bookstore Commission			  $   130,000</a:t>
            </a:r>
          </a:p>
          <a:p>
            <a:r>
              <a:rPr lang="en-US" sz="2000" dirty="0"/>
              <a:t>Village Flats Apartments			  $   800,000</a:t>
            </a:r>
          </a:p>
          <a:p>
            <a:r>
              <a:rPr lang="en-US" sz="2000" dirty="0"/>
              <a:t>Misc Income				  $1,078,433</a:t>
            </a:r>
          </a:p>
          <a:p>
            <a:r>
              <a:rPr lang="en-US" sz="2000" dirty="0"/>
              <a:t>Interest Income			  </a:t>
            </a:r>
            <a:r>
              <a:rPr lang="en-US" sz="2000" u="sng" dirty="0"/>
              <a:t>$     90,000</a:t>
            </a:r>
          </a:p>
          <a:p>
            <a:pPr lvl="1"/>
            <a:r>
              <a:rPr lang="en-US" sz="1600" dirty="0"/>
              <a:t>TOTAL  INCOME			  $  16,692,433  </a:t>
            </a:r>
          </a:p>
          <a:p>
            <a:pPr lvl="1">
              <a:buNone/>
            </a:pPr>
            <a:endParaRPr lang="en-US" sz="1600" b="1" dirty="0"/>
          </a:p>
          <a:p>
            <a:pPr lvl="1">
              <a:buNone/>
            </a:pPr>
            <a:r>
              <a:rPr lang="en-US" sz="2600" b="1" dirty="0">
                <a:solidFill>
                  <a:srgbClr val="2F20F2"/>
                </a:solidFill>
              </a:rPr>
              <a:t>LESS OPERATION &amp; MAINTENANCE	($9,518,000)</a:t>
            </a:r>
          </a:p>
          <a:p>
            <a:pPr lvl="1">
              <a:buNone/>
            </a:pPr>
            <a:r>
              <a:rPr lang="en-US" sz="2000" dirty="0"/>
              <a:t>LESS FOOD COSTS			</a:t>
            </a:r>
            <a:r>
              <a:rPr lang="en-US" sz="2000" u="sng" dirty="0"/>
              <a:t>($4,847,000)</a:t>
            </a:r>
          </a:p>
          <a:p>
            <a:pPr lvl="1">
              <a:buNone/>
            </a:pPr>
            <a:r>
              <a:rPr lang="en-US" sz="1600" dirty="0"/>
              <a:t>	</a:t>
            </a:r>
            <a:r>
              <a:rPr lang="en-US" sz="2000" dirty="0"/>
              <a:t>Available for Debt Service		 $2,327,433</a:t>
            </a:r>
          </a:p>
          <a:p>
            <a:pPr lvl="1">
              <a:buNone/>
            </a:pPr>
            <a:r>
              <a:rPr lang="en-US" sz="2000" dirty="0"/>
              <a:t>	Bond Interest Committed		 $2,028,496</a:t>
            </a:r>
            <a:r>
              <a:rPr lang="en-US" sz="2000" b="1" dirty="0"/>
              <a:t>			</a:t>
            </a:r>
          </a:p>
          <a:p>
            <a:pPr lvl="1">
              <a:buNone/>
            </a:pPr>
            <a:r>
              <a:rPr lang="en-US" sz="2000" b="1" dirty="0"/>
              <a:t>	Debt Service Charge		             1.15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5D6030-F131-4F74-959B-7C482CA8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500F5E8-51C9-499A-A3C5-D95C4ECE86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094878"/>
              </p:ext>
            </p:extLst>
          </p:nvPr>
        </p:nvGraphicFramePr>
        <p:xfrm>
          <a:off x="304800" y="228600"/>
          <a:ext cx="8610599" cy="612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6" name="Worksheet" r:id="rId3" imgW="7753430" imgH="5334000" progId="Excel.Sheet.12">
                  <p:embed/>
                </p:oleObj>
              </mc:Choice>
              <mc:Fallback>
                <p:oleObj name="Worksheet" r:id="rId3" imgW="7753430" imgH="5334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228600"/>
                        <a:ext cx="8610599" cy="612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7292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F20F2"/>
                </a:solidFill>
              </a:rPr>
              <a:t>ROOM &amp; BOARD INCREASE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>
                <a:latin typeface="+mj-lt"/>
              </a:rPr>
              <a:t>				</a:t>
            </a:r>
            <a:r>
              <a:rPr lang="en-US" sz="2000" b="1" u="sng" dirty="0">
                <a:latin typeface="+mj-lt"/>
              </a:rPr>
              <a:t>ROOM/Sem</a:t>
            </a:r>
            <a:r>
              <a:rPr lang="en-US" dirty="0">
                <a:latin typeface="+mj-lt"/>
              </a:rPr>
              <a:t> 		</a:t>
            </a:r>
            <a:r>
              <a:rPr lang="en-US" sz="2000" b="1" u="sng" dirty="0">
                <a:latin typeface="+mj-lt"/>
              </a:rPr>
              <a:t>BOARD/</a:t>
            </a:r>
            <a:r>
              <a:rPr lang="en-US" sz="2000" b="1" u="sng" dirty="0" err="1">
                <a:latin typeface="+mj-lt"/>
              </a:rPr>
              <a:t>Sem</a:t>
            </a:r>
            <a:r>
              <a:rPr lang="en-US" dirty="0">
                <a:latin typeface="+mj-lt"/>
              </a:rPr>
              <a:t>	 	</a:t>
            </a:r>
            <a:r>
              <a:rPr lang="en-US" u="sng" dirty="0">
                <a:latin typeface="+mj-lt"/>
              </a:rPr>
              <a:t> </a:t>
            </a:r>
            <a:r>
              <a:rPr lang="en-US" sz="2000" b="1" u="sng" dirty="0">
                <a:latin typeface="+mj-lt"/>
              </a:rPr>
              <a:t>Per Year  </a:t>
            </a:r>
          </a:p>
          <a:p>
            <a:r>
              <a:rPr lang="en-US" dirty="0">
                <a:latin typeface="+mj-lt"/>
              </a:rPr>
              <a:t>2001-02		$1,008	  </a:t>
            </a:r>
            <a:r>
              <a:rPr lang="en-US" sz="2100" dirty="0">
                <a:solidFill>
                  <a:srgbClr val="2F20F2"/>
                </a:solidFill>
                <a:latin typeface="+mj-lt"/>
              </a:rPr>
              <a:t>+$88</a:t>
            </a:r>
            <a:r>
              <a:rPr lang="en-US" dirty="0">
                <a:latin typeface="+mj-lt"/>
              </a:rPr>
              <a:t>	$  943	  </a:t>
            </a:r>
            <a:r>
              <a:rPr lang="en-US" sz="2100" dirty="0">
                <a:solidFill>
                  <a:srgbClr val="2F20F2"/>
                </a:solidFill>
                <a:latin typeface="+mj-lt"/>
              </a:rPr>
              <a:t>+$53</a:t>
            </a:r>
            <a:r>
              <a:rPr lang="en-US" dirty="0">
                <a:latin typeface="+mj-lt"/>
              </a:rPr>
              <a:t>	 $3,902</a:t>
            </a:r>
          </a:p>
          <a:p>
            <a:r>
              <a:rPr lang="en-US" dirty="0">
                <a:latin typeface="+mj-lt"/>
              </a:rPr>
              <a:t>2002-03		$1,071	  </a:t>
            </a:r>
            <a:r>
              <a:rPr lang="en-US" sz="2100" dirty="0">
                <a:solidFill>
                  <a:srgbClr val="2F20F2"/>
                </a:solidFill>
                <a:latin typeface="+mj-lt"/>
              </a:rPr>
              <a:t>+$63</a:t>
            </a:r>
            <a:r>
              <a:rPr lang="en-US" dirty="0">
                <a:latin typeface="+mj-lt"/>
              </a:rPr>
              <a:t>	$1,007	  </a:t>
            </a:r>
            <a:r>
              <a:rPr lang="en-US" sz="2100" dirty="0">
                <a:solidFill>
                  <a:srgbClr val="2F20F2"/>
                </a:solidFill>
                <a:latin typeface="+mj-lt"/>
              </a:rPr>
              <a:t>+$64</a:t>
            </a:r>
            <a:r>
              <a:rPr lang="en-US" dirty="0">
                <a:latin typeface="+mj-lt"/>
              </a:rPr>
              <a:t>	 $4,156</a:t>
            </a:r>
          </a:p>
          <a:p>
            <a:r>
              <a:rPr lang="en-US" dirty="0">
                <a:latin typeface="+mj-lt"/>
              </a:rPr>
              <a:t>2003-04		$1,146	  </a:t>
            </a:r>
            <a:r>
              <a:rPr lang="en-US" sz="2100" dirty="0">
                <a:solidFill>
                  <a:srgbClr val="2F20F2"/>
                </a:solidFill>
                <a:latin typeface="+mj-lt"/>
              </a:rPr>
              <a:t>+$75</a:t>
            </a:r>
            <a:r>
              <a:rPr lang="en-US" dirty="0">
                <a:latin typeface="+mj-lt"/>
              </a:rPr>
              <a:t>	$1,072	  </a:t>
            </a:r>
            <a:r>
              <a:rPr lang="en-US" sz="2100" dirty="0">
                <a:solidFill>
                  <a:srgbClr val="2F20F2"/>
                </a:solidFill>
                <a:latin typeface="+mj-lt"/>
              </a:rPr>
              <a:t>+$65</a:t>
            </a:r>
            <a:r>
              <a:rPr lang="en-US" dirty="0">
                <a:latin typeface="+mj-lt"/>
              </a:rPr>
              <a:t>	 $4,436</a:t>
            </a:r>
          </a:p>
          <a:p>
            <a:r>
              <a:rPr lang="en-US" dirty="0">
                <a:latin typeface="+mj-lt"/>
              </a:rPr>
              <a:t>2004-05		$1,289         </a:t>
            </a:r>
            <a:r>
              <a:rPr lang="en-US" sz="2100" dirty="0">
                <a:solidFill>
                  <a:srgbClr val="2F20F2"/>
                </a:solidFill>
                <a:latin typeface="+mj-lt"/>
              </a:rPr>
              <a:t>+$143</a:t>
            </a:r>
            <a:r>
              <a:rPr lang="en-US" dirty="0">
                <a:latin typeface="+mj-lt"/>
              </a:rPr>
              <a:t>	$1,206         </a:t>
            </a:r>
            <a:r>
              <a:rPr lang="en-US" sz="2100" dirty="0">
                <a:solidFill>
                  <a:srgbClr val="2F20F2"/>
                </a:solidFill>
                <a:latin typeface="+mj-lt"/>
              </a:rPr>
              <a:t>+$134</a:t>
            </a:r>
            <a:r>
              <a:rPr lang="en-US" dirty="0">
                <a:latin typeface="+mj-lt"/>
              </a:rPr>
              <a:t>	 $4,990</a:t>
            </a:r>
          </a:p>
          <a:p>
            <a:r>
              <a:rPr lang="en-US" dirty="0">
                <a:latin typeface="+mj-lt"/>
              </a:rPr>
              <a:t>2005-06		$1,376	  </a:t>
            </a:r>
            <a:r>
              <a:rPr lang="en-US" sz="2100" dirty="0">
                <a:solidFill>
                  <a:srgbClr val="2F20F2"/>
                </a:solidFill>
                <a:latin typeface="+mj-lt"/>
              </a:rPr>
              <a:t>+$87</a:t>
            </a:r>
            <a:r>
              <a:rPr lang="en-US" dirty="0">
                <a:latin typeface="+mj-lt"/>
              </a:rPr>
              <a:t>	$1,287	  </a:t>
            </a:r>
            <a:r>
              <a:rPr lang="en-US" sz="2100" dirty="0">
                <a:solidFill>
                  <a:srgbClr val="2F20F2"/>
                </a:solidFill>
                <a:latin typeface="+mj-lt"/>
              </a:rPr>
              <a:t>+$81</a:t>
            </a:r>
            <a:r>
              <a:rPr lang="en-US" dirty="0">
                <a:latin typeface="+mj-lt"/>
              </a:rPr>
              <a:t>	 $5,326</a:t>
            </a:r>
          </a:p>
          <a:p>
            <a:r>
              <a:rPr lang="en-US" dirty="0">
                <a:latin typeface="+mj-lt"/>
              </a:rPr>
              <a:t>2006-07		$1,469	  </a:t>
            </a:r>
            <a:r>
              <a:rPr lang="en-US" sz="2100" dirty="0">
                <a:solidFill>
                  <a:srgbClr val="2F20F2"/>
                </a:solidFill>
                <a:latin typeface="+mj-lt"/>
              </a:rPr>
              <a:t>+$93</a:t>
            </a:r>
            <a:r>
              <a:rPr lang="en-US" dirty="0">
                <a:latin typeface="+mj-lt"/>
              </a:rPr>
              <a:t>	$1,374	  </a:t>
            </a:r>
            <a:r>
              <a:rPr lang="en-US" sz="2100" dirty="0">
                <a:solidFill>
                  <a:srgbClr val="2F20F2"/>
                </a:solidFill>
                <a:latin typeface="+mj-lt"/>
              </a:rPr>
              <a:t>+$87</a:t>
            </a:r>
            <a:r>
              <a:rPr lang="en-US" dirty="0">
                <a:latin typeface="+mj-lt"/>
              </a:rPr>
              <a:t>	 $5,686</a:t>
            </a:r>
          </a:p>
          <a:p>
            <a:r>
              <a:rPr lang="en-US" dirty="0">
                <a:latin typeface="+mj-lt"/>
              </a:rPr>
              <a:t>2007-08		$1,550	  </a:t>
            </a:r>
            <a:r>
              <a:rPr lang="en-US" sz="2100" dirty="0">
                <a:solidFill>
                  <a:srgbClr val="2F20F2"/>
                </a:solidFill>
                <a:latin typeface="+mj-lt"/>
              </a:rPr>
              <a:t>+$81</a:t>
            </a:r>
            <a:r>
              <a:rPr lang="en-US" dirty="0">
                <a:latin typeface="+mj-lt"/>
              </a:rPr>
              <a:t>	$1,450	  </a:t>
            </a:r>
            <a:r>
              <a:rPr lang="en-US" sz="2100" dirty="0">
                <a:solidFill>
                  <a:srgbClr val="2F20F2"/>
                </a:solidFill>
                <a:latin typeface="+mj-lt"/>
              </a:rPr>
              <a:t>+$76</a:t>
            </a:r>
            <a:r>
              <a:rPr lang="en-US" dirty="0">
                <a:latin typeface="+mj-lt"/>
              </a:rPr>
              <a:t>	 $6,000</a:t>
            </a:r>
          </a:p>
          <a:p>
            <a:r>
              <a:rPr lang="en-US" dirty="0">
                <a:latin typeface="+mj-lt"/>
              </a:rPr>
              <a:t>2008-09		$1,635	  </a:t>
            </a:r>
            <a:r>
              <a:rPr lang="en-US" sz="2100" dirty="0">
                <a:solidFill>
                  <a:srgbClr val="2F20F2"/>
                </a:solidFill>
                <a:latin typeface="+mj-lt"/>
              </a:rPr>
              <a:t>+$85</a:t>
            </a:r>
            <a:r>
              <a:rPr lang="en-US" dirty="0">
                <a:latin typeface="+mj-lt"/>
              </a:rPr>
              <a:t>	$1,530	  </a:t>
            </a:r>
            <a:r>
              <a:rPr lang="en-US" sz="2100" dirty="0">
                <a:solidFill>
                  <a:srgbClr val="2F20F2"/>
                </a:solidFill>
                <a:latin typeface="+mj-lt"/>
              </a:rPr>
              <a:t>+$80</a:t>
            </a:r>
            <a:r>
              <a:rPr lang="en-US" dirty="0">
                <a:latin typeface="+mj-lt"/>
              </a:rPr>
              <a:t>	 $6,330</a:t>
            </a:r>
          </a:p>
          <a:p>
            <a:r>
              <a:rPr lang="en-US" dirty="0">
                <a:latin typeface="+mj-lt"/>
              </a:rPr>
              <a:t>2009-10		$1,725           </a:t>
            </a:r>
            <a:r>
              <a:rPr lang="en-US" sz="2100" dirty="0">
                <a:solidFill>
                  <a:srgbClr val="2F20F2"/>
                </a:solidFill>
                <a:latin typeface="+mj-lt"/>
              </a:rPr>
              <a:t>+$90</a:t>
            </a:r>
            <a:r>
              <a:rPr lang="en-US" dirty="0">
                <a:latin typeface="+mj-lt"/>
              </a:rPr>
              <a:t>	$1,690          </a:t>
            </a:r>
            <a:r>
              <a:rPr lang="en-US" sz="2100" dirty="0">
                <a:solidFill>
                  <a:srgbClr val="2F20F2"/>
                </a:solidFill>
                <a:latin typeface="+mj-lt"/>
              </a:rPr>
              <a:t>+$160</a:t>
            </a:r>
            <a:r>
              <a:rPr lang="en-US" dirty="0">
                <a:latin typeface="+mj-lt"/>
              </a:rPr>
              <a:t>	 $6,830</a:t>
            </a:r>
          </a:p>
          <a:p>
            <a:r>
              <a:rPr lang="en-US" dirty="0">
                <a:latin typeface="+mj-lt"/>
              </a:rPr>
              <a:t>2010-11		$1,820           </a:t>
            </a:r>
            <a:r>
              <a:rPr lang="en-US" sz="2100" dirty="0">
                <a:solidFill>
                  <a:srgbClr val="2F20F2"/>
                </a:solidFill>
                <a:latin typeface="+mj-lt"/>
              </a:rPr>
              <a:t>+$95</a:t>
            </a:r>
            <a:r>
              <a:rPr lang="en-US" dirty="0">
                <a:latin typeface="+mj-lt"/>
              </a:rPr>
              <a:t>	$1,783	  </a:t>
            </a:r>
            <a:r>
              <a:rPr lang="en-US" sz="2100" dirty="0">
                <a:solidFill>
                  <a:srgbClr val="2F20F2"/>
                </a:solidFill>
                <a:latin typeface="+mj-lt"/>
              </a:rPr>
              <a:t>+$93</a:t>
            </a:r>
            <a:r>
              <a:rPr lang="en-US" dirty="0">
                <a:latin typeface="+mj-lt"/>
              </a:rPr>
              <a:t>	 $7,206</a:t>
            </a:r>
          </a:p>
          <a:p>
            <a:r>
              <a:rPr lang="en-US" dirty="0"/>
              <a:t>2011-12		$1,911           </a:t>
            </a:r>
            <a:r>
              <a:rPr lang="en-US" sz="2100" dirty="0">
                <a:solidFill>
                  <a:srgbClr val="2F20F2"/>
                </a:solidFill>
              </a:rPr>
              <a:t>+$91</a:t>
            </a:r>
            <a:r>
              <a:rPr lang="en-US" dirty="0"/>
              <a:t>	$1,868	  </a:t>
            </a:r>
            <a:r>
              <a:rPr lang="en-US" sz="2100" dirty="0">
                <a:solidFill>
                  <a:srgbClr val="2F20F2"/>
                </a:solidFill>
              </a:rPr>
              <a:t>+$85</a:t>
            </a:r>
            <a:r>
              <a:rPr lang="en-US" dirty="0"/>
              <a:t>	 $7,558</a:t>
            </a:r>
          </a:p>
          <a:p>
            <a:r>
              <a:rPr lang="en-US" dirty="0"/>
              <a:t>2012-13		$2,007           </a:t>
            </a:r>
            <a:r>
              <a:rPr lang="en-US" sz="2100" dirty="0">
                <a:solidFill>
                  <a:srgbClr val="2F20F2"/>
                </a:solidFill>
              </a:rPr>
              <a:t>+$96	</a:t>
            </a:r>
            <a:r>
              <a:rPr lang="en-US" dirty="0"/>
              <a:t>$1,962           </a:t>
            </a:r>
            <a:r>
              <a:rPr lang="en-US" sz="2100" dirty="0">
                <a:solidFill>
                  <a:srgbClr val="2F20F2"/>
                </a:solidFill>
              </a:rPr>
              <a:t>+$94 </a:t>
            </a:r>
            <a:r>
              <a:rPr lang="en-US" dirty="0"/>
              <a:t>	 $7,938</a:t>
            </a:r>
          </a:p>
          <a:p>
            <a:r>
              <a:rPr lang="en-US" dirty="0"/>
              <a:t>2013-14		$2,107          </a:t>
            </a:r>
            <a:r>
              <a:rPr lang="en-US" sz="2100" dirty="0">
                <a:solidFill>
                  <a:srgbClr val="2F20F2"/>
                </a:solidFill>
              </a:rPr>
              <a:t>+$100	</a:t>
            </a:r>
            <a:r>
              <a:rPr lang="en-US" sz="3100" dirty="0"/>
              <a:t>$2,060           </a:t>
            </a:r>
            <a:r>
              <a:rPr lang="en-US" sz="2100" dirty="0">
                <a:solidFill>
                  <a:srgbClr val="2F20F2"/>
                </a:solidFill>
              </a:rPr>
              <a:t>+$98	  </a:t>
            </a:r>
            <a:r>
              <a:rPr lang="en-US" sz="3100" dirty="0"/>
              <a:t>$8,434</a:t>
            </a:r>
          </a:p>
          <a:p>
            <a:r>
              <a:rPr lang="en-US" sz="3100" dirty="0"/>
              <a:t>2014-15		$2,212          </a:t>
            </a:r>
            <a:r>
              <a:rPr lang="en-US" sz="2100" dirty="0">
                <a:solidFill>
                  <a:srgbClr val="2F20F2"/>
                </a:solidFill>
              </a:rPr>
              <a:t>+$105</a:t>
            </a:r>
            <a:r>
              <a:rPr lang="en-US" sz="1600" b="1" dirty="0">
                <a:solidFill>
                  <a:srgbClr val="2F20F2"/>
                </a:solidFill>
              </a:rPr>
              <a:t>	</a:t>
            </a:r>
            <a:r>
              <a:rPr lang="en-US" sz="3100" dirty="0"/>
              <a:t>$2,163      </a:t>
            </a:r>
            <a:r>
              <a:rPr lang="en-US" sz="1600" b="1" dirty="0">
                <a:solidFill>
                  <a:srgbClr val="2F20F2"/>
                </a:solidFill>
              </a:rPr>
              <a:t>       </a:t>
            </a:r>
            <a:r>
              <a:rPr lang="en-US" sz="2100" dirty="0">
                <a:solidFill>
                  <a:srgbClr val="2F20F2"/>
                </a:solidFill>
              </a:rPr>
              <a:t>+$103 </a:t>
            </a:r>
            <a:r>
              <a:rPr lang="en-US" sz="3100" dirty="0"/>
              <a:t>	 $8,880</a:t>
            </a:r>
          </a:p>
          <a:p>
            <a:pPr lvl="0"/>
            <a:r>
              <a:rPr lang="en-US" dirty="0"/>
              <a:t>2015-16</a:t>
            </a:r>
            <a:r>
              <a:rPr lang="en-US" sz="3100" dirty="0"/>
              <a:t>		</a:t>
            </a:r>
            <a:r>
              <a:rPr lang="en-US" dirty="0">
                <a:solidFill>
                  <a:prstClr val="black"/>
                </a:solidFill>
              </a:rPr>
              <a:t>$2,300           </a:t>
            </a:r>
            <a:r>
              <a:rPr lang="en-US" sz="2100" dirty="0">
                <a:solidFill>
                  <a:srgbClr val="2F20F2"/>
                </a:solidFill>
              </a:rPr>
              <a:t>+$88	</a:t>
            </a:r>
            <a:r>
              <a:rPr lang="en-US" sz="3000" dirty="0">
                <a:solidFill>
                  <a:prstClr val="black"/>
                </a:solidFill>
              </a:rPr>
              <a:t>$2,250             </a:t>
            </a:r>
            <a:r>
              <a:rPr lang="en-US" sz="2100" dirty="0">
                <a:solidFill>
                  <a:srgbClr val="2F20F2"/>
                </a:solidFill>
              </a:rPr>
              <a:t>+$87	   </a:t>
            </a:r>
            <a:r>
              <a:rPr lang="en-US" sz="3000" dirty="0">
                <a:solidFill>
                  <a:prstClr val="black"/>
                </a:solidFill>
              </a:rPr>
              <a:t>$9,230</a:t>
            </a:r>
          </a:p>
          <a:p>
            <a:pPr lvl="0"/>
            <a:r>
              <a:rPr lang="en-US" sz="3000" dirty="0">
                <a:solidFill>
                  <a:prstClr val="black"/>
                </a:solidFill>
              </a:rPr>
              <a:t>2016-17		$2,392	  </a:t>
            </a:r>
            <a:r>
              <a:rPr lang="en-US" sz="2100" dirty="0">
                <a:solidFill>
                  <a:srgbClr val="2F20F2"/>
                </a:solidFill>
              </a:rPr>
              <a:t>+$92	</a:t>
            </a:r>
            <a:r>
              <a:rPr lang="en-US" sz="3000" dirty="0"/>
              <a:t>$2,340	  </a:t>
            </a:r>
            <a:r>
              <a:rPr lang="en-US" sz="2100" dirty="0">
                <a:solidFill>
                  <a:srgbClr val="2F20F2"/>
                </a:solidFill>
              </a:rPr>
              <a:t>+$90	   </a:t>
            </a:r>
            <a:r>
              <a:rPr lang="en-US" sz="3000" dirty="0"/>
              <a:t>$9,594</a:t>
            </a:r>
          </a:p>
          <a:p>
            <a:pPr lvl="0"/>
            <a:r>
              <a:rPr lang="en-US" sz="3000" dirty="0"/>
              <a:t>2017-18		$2,416	  </a:t>
            </a:r>
            <a:r>
              <a:rPr lang="en-US" sz="2200" dirty="0">
                <a:solidFill>
                  <a:srgbClr val="2F20F2"/>
                </a:solidFill>
              </a:rPr>
              <a:t>+$24</a:t>
            </a:r>
            <a:r>
              <a:rPr lang="en-US" sz="3100" dirty="0">
                <a:solidFill>
                  <a:prstClr val="black"/>
                </a:solidFill>
              </a:rPr>
              <a:t>	$2,363	  </a:t>
            </a:r>
            <a:r>
              <a:rPr lang="en-US" sz="2200" dirty="0">
                <a:solidFill>
                  <a:srgbClr val="2F20F2"/>
                </a:solidFill>
              </a:rPr>
              <a:t>+$23</a:t>
            </a:r>
            <a:r>
              <a:rPr lang="en-US" sz="3100" dirty="0">
                <a:solidFill>
                  <a:prstClr val="black"/>
                </a:solidFill>
              </a:rPr>
              <a:t>	  $9,688</a:t>
            </a:r>
          </a:p>
          <a:p>
            <a:pPr lvl="0"/>
            <a:r>
              <a:rPr lang="en-US" sz="3100" dirty="0">
                <a:solidFill>
                  <a:prstClr val="black"/>
                </a:solidFill>
              </a:rPr>
              <a:t>2018-19		$2,464	  </a:t>
            </a:r>
            <a:r>
              <a:rPr lang="en-US" sz="2200" dirty="0">
                <a:solidFill>
                  <a:srgbClr val="2F20F2"/>
                </a:solidFill>
              </a:rPr>
              <a:t>+$48	</a:t>
            </a:r>
            <a:r>
              <a:rPr lang="en-US" sz="3100" dirty="0">
                <a:solidFill>
                  <a:prstClr val="black"/>
                </a:solidFill>
              </a:rPr>
              <a:t>$2,410</a:t>
            </a:r>
            <a:r>
              <a:rPr lang="en-US" sz="2200" dirty="0">
                <a:solidFill>
                  <a:srgbClr val="2F20F2"/>
                </a:solidFill>
              </a:rPr>
              <a:t>	   +$47	   </a:t>
            </a:r>
            <a:r>
              <a:rPr lang="en-US" sz="3100" dirty="0">
                <a:solidFill>
                  <a:prstClr val="black"/>
                </a:solidFill>
              </a:rPr>
              <a:t>$9,878</a:t>
            </a:r>
          </a:p>
          <a:p>
            <a:pPr lvl="0"/>
            <a:r>
              <a:rPr lang="en-US" sz="3100" b="1" dirty="0">
                <a:solidFill>
                  <a:prstClr val="black"/>
                </a:solidFill>
              </a:rPr>
              <a:t>2019-20		$2,513	  </a:t>
            </a:r>
            <a:r>
              <a:rPr lang="en-US" sz="3100" b="1" dirty="0">
                <a:solidFill>
                  <a:srgbClr val="2F20F2"/>
                </a:solidFill>
              </a:rPr>
              <a:t>+49</a:t>
            </a:r>
            <a:r>
              <a:rPr lang="en-US" sz="3100" b="1" dirty="0">
                <a:solidFill>
                  <a:prstClr val="black"/>
                </a:solidFill>
              </a:rPr>
              <a:t>	$2,458	 </a:t>
            </a:r>
            <a:r>
              <a:rPr lang="en-US" sz="3100" b="1" dirty="0">
                <a:solidFill>
                  <a:srgbClr val="2F20F2"/>
                </a:solidFill>
              </a:rPr>
              <a:t>+48</a:t>
            </a:r>
            <a:r>
              <a:rPr lang="en-US" sz="3100" b="1" dirty="0">
                <a:solidFill>
                  <a:prstClr val="black"/>
                </a:solidFill>
              </a:rPr>
              <a:t>	$10,072</a:t>
            </a:r>
          </a:p>
          <a:p>
            <a:pPr lvl="0"/>
            <a:endParaRPr lang="en-US" sz="31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30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endParaRPr lang="en-US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8229600" cy="3124200"/>
          </a:xfrm>
        </p:spPr>
        <p:txBody>
          <a:bodyPr>
            <a:noAutofit/>
          </a:bodyPr>
          <a:lstStyle/>
          <a:p>
            <a:r>
              <a:rPr lang="en-US" sz="2800" b="1" dirty="0"/>
              <a:t>QUESTIONS  OR COMMENTS SHOULD BE SUBMITTED TO VICE CHANCELLOR Jon C. Watts </a:t>
            </a:r>
            <a:br>
              <a:rPr lang="en-US" sz="2800" b="1" dirty="0"/>
            </a:br>
            <a:r>
              <a:rPr lang="en-US" sz="2800" b="1" dirty="0"/>
              <a:t>AT Wattsjc@UNK.EDU</a:t>
            </a:r>
            <a:endParaRPr lang="en-US" sz="6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3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437165"/>
              </p:ext>
            </p:extLst>
          </p:nvPr>
        </p:nvGraphicFramePr>
        <p:xfrm>
          <a:off x="304800" y="228600"/>
          <a:ext cx="8001000" cy="6412801"/>
        </p:xfrm>
        <a:graphic>
          <a:graphicData uri="http://schemas.openxmlformats.org/drawingml/2006/table">
            <a:tbl>
              <a:tblPr/>
              <a:tblGrid>
                <a:gridCol w="4405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42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NEBRASKA AT KEARNEY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27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2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 OPERATING BUDGETS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27">
                <a:tc gridSpan="3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2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Revenue by Source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27">
                <a:tc gridSpan="2"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FUNDS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$42,160,525 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FUNDS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$29,526,328 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(includes $220,000 Indirect Costs)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FUNDS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$40,000,000 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REVOLVING FUNDS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$33,000,000 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TRUST FUNDS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$15,000,000 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86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$159,686,853 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5166"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58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FA73BB-446E-4BBC-BBEF-C4E712F0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EF1B193-49CF-43E1-8457-D77FFDE6D7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897780"/>
              </p:ext>
            </p:extLst>
          </p:nvPr>
        </p:nvGraphicFramePr>
        <p:xfrm>
          <a:off x="434009" y="228600"/>
          <a:ext cx="82296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8" name="Worksheet" r:id="rId3" imgW="10337832" imgH="5778425" progId="Excel.Sheet.12">
                  <p:embed/>
                </p:oleObj>
              </mc:Choice>
              <mc:Fallback>
                <p:oleObj name="Worksheet" r:id="rId3" imgW="10337832" imgH="57784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009" y="228600"/>
                        <a:ext cx="8229600" cy="601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348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EF88F6-CC5B-4603-8ACD-EBA90F0E8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1A634A0-2C67-4971-A41D-01D93A0E2A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606953"/>
              </p:ext>
            </p:extLst>
          </p:nvPr>
        </p:nvGraphicFramePr>
        <p:xfrm>
          <a:off x="263525" y="381000"/>
          <a:ext cx="861695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586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613F2-EA17-41B6-8DC4-EFD3B303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4C79B-6778-45FA-80D6-9EFF31E0E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0A2C6-7070-4885-9EF7-52FB7B34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6231A5-3EF7-45C6-837B-EA36C3B34E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960358"/>
              </p:ext>
            </p:extLst>
          </p:nvPr>
        </p:nvGraphicFramePr>
        <p:xfrm>
          <a:off x="-914400" y="158750"/>
          <a:ext cx="10496550" cy="669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058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87D498-B368-4A50-8FF7-6350B894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5378"/>
              </p:ext>
            </p:extLst>
          </p:nvPr>
        </p:nvGraphicFramePr>
        <p:xfrm>
          <a:off x="381000" y="762000"/>
          <a:ext cx="8305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0887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466719"/>
              </p:ext>
            </p:extLst>
          </p:nvPr>
        </p:nvGraphicFramePr>
        <p:xfrm>
          <a:off x="457200" y="533400"/>
          <a:ext cx="7010400" cy="1689738"/>
        </p:xfrm>
        <a:graphic>
          <a:graphicData uri="http://schemas.openxmlformats.org/drawingml/2006/table">
            <a:tbl>
              <a:tblPr/>
              <a:tblGrid>
                <a:gridCol w="3715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4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Federal Funds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40,000,000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Revolving Funds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33,000,000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General Funds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42,160,525</a:t>
                      </a: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Trust Funds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15,000,000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Cash Funds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u="none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29,526,328</a:t>
                      </a: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Estimated Funding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u="none" strike="noStrike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$159,686,853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" y="2557411"/>
            <a:ext cx="3581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2019-20  University of Nebraska at Kearney</a:t>
            </a:r>
            <a:b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Estimated Expenditures by Spending Category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863074"/>
              </p:ext>
            </p:extLst>
          </p:nvPr>
        </p:nvGraphicFramePr>
        <p:xfrm>
          <a:off x="457200" y="2971800"/>
          <a:ext cx="6934200" cy="3593294"/>
        </p:xfrm>
        <a:graphic>
          <a:graphicData uri="http://schemas.openxmlformats.org/drawingml/2006/table">
            <a:tbl>
              <a:tblPr/>
              <a:tblGrid>
                <a:gridCol w="4577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10-Instruction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48,141,686</a:t>
                      </a: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20-Research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2,096,131</a:t>
                      </a: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30-Public Service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2,754,250</a:t>
                      </a: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40-Academic Support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7,574,572</a:t>
                      </a: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50-Student Services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7,080,375</a:t>
                      </a: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60-Institutional Administration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10,074,393</a:t>
                      </a: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70-Physical Plant Operations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8,234,393</a:t>
                      </a: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80-Student Financial Support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42,487,466</a:t>
                      </a: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90-Independent Operations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23,113,469</a:t>
                      </a: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00-Other Non-Expenditures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8,130,118</a:t>
                      </a: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Total Budgeted Expenditures</a:t>
                      </a:r>
                      <a:endParaRPr lang="en-US" sz="1400" b="1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i="0" u="none" strike="noStrike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$159,686,853</a:t>
                      </a:r>
                      <a:endParaRPr lang="en-US" sz="1400" b="1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8600" y="13156"/>
            <a:ext cx="32800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2019-20 University of Nebraska at Kearney</a:t>
            </a:r>
            <a:b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Budgeted Revenue  by  Fund Source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Aided Budget</a:t>
            </a:r>
            <a:br>
              <a:rPr lang="en-US" dirty="0"/>
            </a:br>
            <a:r>
              <a:rPr lang="en-US" dirty="0"/>
              <a:t>2019-20</a:t>
            </a:r>
            <a:br>
              <a:rPr lang="en-US" dirty="0"/>
            </a:br>
            <a:r>
              <a:rPr lang="en-US" sz="2200" dirty="0"/>
              <a:t>(State and University Generated – </a:t>
            </a:r>
            <a:r>
              <a:rPr lang="en-US" sz="2200" b="1" dirty="0"/>
              <a:t>Unrestricted &amp; Designated</a:t>
            </a:r>
            <a:r>
              <a:rPr lang="en-US" sz="22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b="1" dirty="0"/>
              <a:t>General Fund   $42,160,525</a:t>
            </a:r>
          </a:p>
          <a:p>
            <a:endParaRPr lang="en-US" sz="4000" b="1" dirty="0"/>
          </a:p>
          <a:p>
            <a:r>
              <a:rPr lang="en-US" b="1" dirty="0"/>
              <a:t>Cash Fund	 $29,526,328 				          	___________</a:t>
            </a:r>
          </a:p>
          <a:p>
            <a:pPr lvl="6">
              <a:buNone/>
            </a:pPr>
            <a:endParaRPr lang="en-US" b="1" dirty="0"/>
          </a:p>
          <a:p>
            <a:r>
              <a:rPr lang="en-US" b="1" dirty="0"/>
              <a:t>TOTAL		 $71,686,853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y of Nebraska Budget FY 2017-18" id="{43F52E62-4E5A-4B7A-8469-EFA6954BE8D4}" vid="{F9D53297-FA97-43D7-AE60-00F2431C24D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y of Nebraska Budget FY 2017-18" id="{43F52E62-4E5A-4B7A-8469-EFA6954BE8D4}" vid="{EB5C9D55-6ECD-4E66-9C3D-F1F4D3A26D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of Nebraska Budget FY 2017-18</Template>
  <TotalTime>3070</TotalTime>
  <Words>422</Words>
  <Application>Microsoft Office PowerPoint</Application>
  <PresentationFormat>On-screen Show (4:3)</PresentationFormat>
  <Paragraphs>249</Paragraphs>
  <Slides>25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Helvetica</vt:lpstr>
      <vt:lpstr>Times New Roman</vt:lpstr>
      <vt:lpstr>Office Theme</vt:lpstr>
      <vt:lpstr>1_Office Theme</vt:lpstr>
      <vt:lpstr>Worksheet</vt:lpstr>
      <vt:lpstr>UNIVERSITY OF NEBRASKA AT KEARNEY</vt:lpstr>
      <vt:lpstr>FUND DEFINITIONS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Aided Budget 2019-20 (State and University Generated – Unrestricted &amp; Designated)</vt:lpstr>
      <vt:lpstr>State Aided Budget (State &amp; University Generated – Unrestricted)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 REDUCTION HISTORY</vt:lpstr>
      <vt:lpstr>TUITION INCREASE HISTORY</vt:lpstr>
      <vt:lpstr>REVENUE BOND BUDGET (Designated/Restricted) 2019-20</vt:lpstr>
      <vt:lpstr>PowerPoint Presentation</vt:lpstr>
      <vt:lpstr>ROOM &amp; BOARD INCREASE HISTORY</vt:lpstr>
      <vt:lpstr>QUESTIONS  OR COMMENTS SHOULD BE SUBMITTED TO VICE CHANCELLOR Jon C. Watts  AT Wattsjc@UNK.EDU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NEBRASKA AT KEARNEY</dc:title>
  <dc:creator>Jean Mattson</dc:creator>
  <cp:lastModifiedBy>Fauneil Meier</cp:lastModifiedBy>
  <cp:revision>96</cp:revision>
  <cp:lastPrinted>2019-09-25T17:01:30Z</cp:lastPrinted>
  <dcterms:created xsi:type="dcterms:W3CDTF">2018-10-04T15:06:00Z</dcterms:created>
  <dcterms:modified xsi:type="dcterms:W3CDTF">2019-09-27T14:25:52Z</dcterms:modified>
</cp:coreProperties>
</file>