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346" r:id="rId4"/>
    <p:sldId id="347" r:id="rId5"/>
    <p:sldId id="268" r:id="rId6"/>
    <p:sldId id="322" r:id="rId7"/>
    <p:sldId id="324" r:id="rId8"/>
    <p:sldId id="323" r:id="rId9"/>
    <p:sldId id="326" r:id="rId10"/>
    <p:sldId id="325" r:id="rId11"/>
    <p:sldId id="274" r:id="rId12"/>
    <p:sldId id="258" r:id="rId13"/>
    <p:sldId id="266" r:id="rId14"/>
    <p:sldId id="343" r:id="rId15"/>
    <p:sldId id="344" r:id="rId16"/>
    <p:sldId id="328" r:id="rId17"/>
    <p:sldId id="330" r:id="rId18"/>
    <p:sldId id="329" r:id="rId19"/>
    <p:sldId id="342" r:id="rId20"/>
    <p:sldId id="333" r:id="rId21"/>
    <p:sldId id="340" r:id="rId22"/>
    <p:sldId id="339" r:id="rId23"/>
    <p:sldId id="261" r:id="rId24"/>
    <p:sldId id="264" r:id="rId25"/>
    <p:sldId id="259" r:id="rId26"/>
    <p:sldId id="341" r:id="rId27"/>
    <p:sldId id="265" r:id="rId28"/>
    <p:sldId id="348" r:id="rId29"/>
    <p:sldId id="277" r:id="rId30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85525" autoAdjust="0"/>
  </p:normalViewPr>
  <p:slideViewPr>
    <p:cSldViewPr>
      <p:cViewPr>
        <p:scale>
          <a:sx n="62" d="100"/>
          <a:sy n="62" d="100"/>
        </p:scale>
        <p:origin x="-237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attsonj\Documents\My%20Documents%202012\My%20Documents%20Dec%202010\BUDGET\1415%20Budget\REPORTS\BUDGET%20PRESENTATION\FY15%20Funding%20by%20Source%20%2007%2031%20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University of Nebraska at Kearney</a:t>
            </a:r>
          </a:p>
          <a:p>
            <a:pPr>
              <a:defRPr/>
            </a:pPr>
            <a:r>
              <a:rPr lang="en-US"/>
              <a:t>2014-2015 Est</a:t>
            </a:r>
            <a:r>
              <a:rPr lang="en-US" baseline="0"/>
              <a:t> </a:t>
            </a:r>
            <a:r>
              <a:rPr lang="en-US"/>
              <a:t>REVENUE</a:t>
            </a:r>
            <a:r>
              <a:rPr lang="en-US" baseline="0"/>
              <a:t> by Source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3707936313408291E-2"/>
          <c:y val="0.26407899756838626"/>
          <c:w val="0.61635654006284246"/>
          <c:h val="0.73592100243161374"/>
        </c:manualLayout>
      </c:layout>
      <c:pieChart>
        <c:varyColors val="1"/>
        <c:ser>
          <c:idx val="0"/>
          <c:order val="0"/>
          <c:spPr>
            <a:ln w="19050">
              <a:solidFill>
                <a:sysClr val="windowText" lastClr="000000"/>
              </a:solidFill>
            </a:ln>
          </c:spPr>
          <c:explosion val="1"/>
          <c:dLbls>
            <c:dLbl>
              <c:idx val="0"/>
              <c:layout>
                <c:manualLayout>
                  <c:x val="1.4492753623188406E-2"/>
                  <c:y val="-3.79746835443038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4.710144927536232E-2"/>
                  <c:y val="-6.75105485232067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8.6956521739130432E-2"/>
                  <c:y val="-5.274261603375527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Federal Funds
$41,500,000 
28% </a:t>
                    </a:r>
                  </a:p>
                  <a:p>
                    <a:r>
                      <a:rPr lang="en-US" sz="1400" b="1" i="1"/>
                      <a:t>[$29,000,000</a:t>
                    </a:r>
                  </a:p>
                  <a:p>
                    <a:r>
                      <a:rPr lang="en-US" sz="1400" b="1" i="1"/>
                      <a:t> Dir Stdt Loan]</a:t>
                    </a:r>
                    <a:endParaRPr lang="en-US" i="1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4.3478260869565216E-2"/>
                  <c:y val="-0.118143459915611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1.9927536231884056E-2"/>
                  <c:y val="-1.265822784810126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Trust Funds
$14,000,000 
9%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'Chart FY15'!$A$1:$A$5</c:f>
              <c:strCache>
                <c:ptCount val="5"/>
                <c:pt idx="0">
                  <c:v>General Funds</c:v>
                </c:pt>
                <c:pt idx="1">
                  <c:v>Cash Funds</c:v>
                </c:pt>
                <c:pt idx="2">
                  <c:v>Federal Funds</c:v>
                </c:pt>
                <c:pt idx="3">
                  <c:v>Revolving Funds</c:v>
                </c:pt>
                <c:pt idx="4">
                  <c:v>Trust Funds</c:v>
                </c:pt>
              </c:strCache>
            </c:strRef>
          </c:cat>
          <c:val>
            <c:numRef>
              <c:f>'Chart FY15'!$B$1:$B$5</c:f>
              <c:numCache>
                <c:formatCode>"$"#,##0_);\("$"#,##0\)</c:formatCode>
                <c:ptCount val="5"/>
                <c:pt idx="0">
                  <c:v>37825894</c:v>
                </c:pt>
                <c:pt idx="1">
                  <c:v>29411636</c:v>
                </c:pt>
                <c:pt idx="2">
                  <c:v>41500000</c:v>
                </c:pt>
                <c:pt idx="3">
                  <c:v>24900000</c:v>
                </c:pt>
                <c:pt idx="4">
                  <c:v>14000000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0.57069</cdr:x>
      <cdr:y>0.34676</cdr:y>
    </cdr:from>
    <cdr:to>
      <cdr:x>0.63554</cdr:x>
      <cdr:y>0.42382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3352800" y="1508760"/>
          <a:ext cx="381000" cy="3352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0.32944</cdr:x>
      <cdr:y>0.25219</cdr:y>
    </cdr:from>
    <cdr:to>
      <cdr:x>0.35798</cdr:x>
      <cdr:y>0.3275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1935480" y="1097280"/>
          <a:ext cx="167640" cy="3276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0.16342</cdr:x>
      <cdr:y>0.37128</cdr:y>
    </cdr:from>
    <cdr:to>
      <cdr:x>0.24384</cdr:x>
      <cdr:y>0.48161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960120" y="1615440"/>
          <a:ext cx="472440" cy="4800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0.15305</cdr:x>
      <cdr:y>0.80115</cdr:y>
    </cdr:from>
    <cdr:to>
      <cdr:x>0.22309</cdr:x>
      <cdr:y>0.88872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899160" y="3595719"/>
          <a:ext cx="411480" cy="39301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0.57847</cdr:x>
      <cdr:y>0.81086</cdr:y>
    </cdr:from>
    <cdr:to>
      <cdr:x>0.64073</cdr:x>
      <cdr:y>0.8634</cdr:y>
    </cdr:to>
    <cdr:cxnSp macro="">
      <cdr:nvCxnSpPr>
        <cdr:cNvPr id="11" name="Straight Connector 10"/>
        <cdr:cNvCxnSpPr/>
      </cdr:nvCxnSpPr>
      <cdr:spPr>
        <a:xfrm xmlns:a="http://schemas.openxmlformats.org/drawingml/2006/main" flipH="1" flipV="1">
          <a:off x="3398520" y="3528060"/>
          <a:ext cx="36576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20" cy="465613"/>
          </a:xfrm>
          <a:prstGeom prst="rect">
            <a:avLst/>
          </a:prstGeom>
        </p:spPr>
        <p:txBody>
          <a:bodyPr vert="horz" lIns="93344" tIns="46673" rIns="93344" bIns="466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20" cy="465613"/>
          </a:xfrm>
          <a:prstGeom prst="rect">
            <a:avLst/>
          </a:prstGeom>
        </p:spPr>
        <p:txBody>
          <a:bodyPr vert="horz" lIns="93344" tIns="46673" rIns="93344" bIns="46673" rtlCol="0"/>
          <a:lstStyle>
            <a:lvl1pPr algn="r">
              <a:defRPr sz="1200"/>
            </a:lvl1pPr>
          </a:lstStyle>
          <a:p>
            <a:fld id="{F1729C7B-4BCD-4D42-8584-AA79F935A9A9}" type="datetimeFigureOut">
              <a:rPr lang="en-US" smtClean="0"/>
              <a:pPr/>
              <a:t>10/17/2014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7725" cy="3494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4" tIns="46673" rIns="93344" bIns="466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2"/>
            <a:ext cx="5621020" cy="4190523"/>
          </a:xfrm>
          <a:prstGeom prst="rect">
            <a:avLst/>
          </a:prstGeom>
        </p:spPr>
        <p:txBody>
          <a:bodyPr vert="horz" lIns="93344" tIns="46673" rIns="93344" bIns="466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20" cy="465613"/>
          </a:xfrm>
          <a:prstGeom prst="rect">
            <a:avLst/>
          </a:prstGeom>
        </p:spPr>
        <p:txBody>
          <a:bodyPr vert="horz" lIns="93344" tIns="46673" rIns="93344" bIns="466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20" cy="465613"/>
          </a:xfrm>
          <a:prstGeom prst="rect">
            <a:avLst/>
          </a:prstGeom>
        </p:spPr>
        <p:txBody>
          <a:bodyPr vert="horz" lIns="93344" tIns="46673" rIns="93344" bIns="46673" rtlCol="0" anchor="b"/>
          <a:lstStyle>
            <a:lvl1pPr algn="r">
              <a:defRPr sz="1200"/>
            </a:lvl1pPr>
          </a:lstStyle>
          <a:p>
            <a:fld id="{E5BD20BD-3234-4257-806D-6D65BAC990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Fund:   State Appropriation from</a:t>
            </a:r>
            <a:r>
              <a:rPr lang="en-US" baseline="0" dirty="0" smtClean="0"/>
              <a:t> Tax $’s         $34,097,172</a:t>
            </a:r>
          </a:p>
          <a:p>
            <a:r>
              <a:rPr lang="en-US" baseline="0" dirty="0" smtClean="0"/>
              <a:t>Cash Fund:   	    Tuition Gross	  $32,042,401</a:t>
            </a:r>
          </a:p>
          <a:p>
            <a:r>
              <a:rPr lang="en-US" baseline="0" dirty="0" smtClean="0"/>
              <a:t>	     Remissions	&lt;$6,100,520&gt;</a:t>
            </a:r>
          </a:p>
          <a:p>
            <a:r>
              <a:rPr lang="en-US" baseline="0" dirty="0" smtClean="0"/>
              <a:t>	     Refunds/Uncollectibles	&lt;$1,231,367&gt;</a:t>
            </a:r>
          </a:p>
          <a:p>
            <a:r>
              <a:rPr lang="en-US" baseline="0" dirty="0" smtClean="0"/>
              <a:t>	     Student Fees	   $  249,560</a:t>
            </a:r>
          </a:p>
          <a:p>
            <a:r>
              <a:rPr lang="en-US" baseline="0" dirty="0" smtClean="0"/>
              <a:t>	     Other Cash	   $  709,000</a:t>
            </a:r>
          </a:p>
          <a:p>
            <a:r>
              <a:rPr lang="en-US" baseline="0" dirty="0" smtClean="0"/>
              <a:t>	    U-Wide Debt Svc          &lt;$1,131,134&gt;</a:t>
            </a:r>
          </a:p>
          <a:p>
            <a:r>
              <a:rPr lang="en-US" baseline="0" dirty="0" smtClean="0"/>
              <a:t>             TOTAL CASH			 $24,537,940</a:t>
            </a:r>
          </a:p>
          <a:p>
            <a:r>
              <a:rPr lang="en-US" baseline="0" dirty="0" smtClean="0"/>
              <a:t>TOTAL UNRESTRICTED BUDGET			$58,635,112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D20BD-3234-4257-806D-6D65BAC990E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Room:</a:t>
            </a:r>
            <a:r>
              <a:rPr lang="en-US" baseline="0" dirty="0" smtClean="0"/>
              <a:t>  Double</a:t>
            </a:r>
          </a:p>
          <a:p>
            <a:r>
              <a:rPr lang="en-US" baseline="0" dirty="0" smtClean="0"/>
              <a:t>Board:  FY11   21 meal  7-day  +80 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D20BD-3234-4257-806D-6D65BAC990E2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AA47-6075-430F-8459-5EC581A55D56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A6D6-2970-4F15-866C-F27B0C42F965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F1B1-1056-4052-BA47-E84F1B2F608E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E93EA-62C4-4688-967C-EB03C9F698E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3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745CD-83D6-423A-BF8F-93C0914946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8CBA-CB4E-4C2F-8127-0B86245D3F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27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7B875-20AC-4E5B-9186-72A6AC0A2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187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751C-5194-4F8D-A230-800A79DBC4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5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98D8-B405-49A7-A401-1DC1F5FA32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8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183F-C16E-494C-8AB9-9C5DCDB7E0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31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D7791-5801-458F-8E00-EA15B9265A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8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858F-0E90-48BE-AB18-1D593E6B9675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DB267-D24F-4A2B-B785-E569E5FC89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9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81F-5BED-400B-8636-9A67AC482F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47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E5B8-035B-4834-9E60-AC44D41AB8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2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AAE7-FA45-465B-90A4-3E4C011B5F34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265A-AE7B-49BE-A767-2388C13463CB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27B21-DE81-4C32-AC7D-761B70DAE504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91DA-DBC9-4D14-B0A7-D5462036284E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405B-A4C4-4C51-9946-7556134CC8BF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64C6-007E-429C-A005-D27B09E6706E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68D2-64B3-43CD-AF59-92FD8C2CEBEF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C62E-C44B-473F-9EA9-9E6C6DAD5111}" type="datetime1">
              <a:rPr lang="en-US" smtClean="0"/>
              <a:t>10/17/2014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8FB3-9340-43EC-B469-3E520B1883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C7DF-32D6-4BE5-8C94-1057DC8155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10/17/2014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9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F20F2"/>
                </a:solidFill>
              </a:rPr>
              <a:t>UNIVERSITY OF NEBRASKA AT KEARNEY</a:t>
            </a:r>
            <a:endParaRPr lang="en-US" sz="2800" b="1" dirty="0">
              <a:solidFill>
                <a:srgbClr val="2F20F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Helvetica" pitchFamily="34" charset="0"/>
              </a:rPr>
              <a:t>BUDGET OVERVIEW</a:t>
            </a:r>
          </a:p>
          <a:p>
            <a:r>
              <a:rPr lang="en-US" sz="4400" b="1" dirty="0" smtClean="0">
                <a:solidFill>
                  <a:schemeClr val="tx1"/>
                </a:solidFill>
              </a:rPr>
              <a:t>2014-15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Barbara L. Johnson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Vice Chancellor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Business and Finance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October 1, 2014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87390"/>
              </p:ext>
            </p:extLst>
          </p:nvPr>
        </p:nvGraphicFramePr>
        <p:xfrm>
          <a:off x="457200" y="533400"/>
          <a:ext cx="7010400" cy="1815084"/>
        </p:xfrm>
        <a:graphic>
          <a:graphicData uri="http://schemas.openxmlformats.org/drawingml/2006/table">
            <a:tbl>
              <a:tblPr/>
              <a:tblGrid>
                <a:gridCol w="3715512"/>
                <a:gridCol w="3294888"/>
              </a:tblGrid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Federal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41,500,000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Revolving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24,900,000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General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37,825,894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Trust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14,000,000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Cash Funds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29,411,636</a:t>
                      </a:r>
                      <a:endParaRPr lang="en-US" sz="1400" u="none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Total Estimated Funding</a:t>
                      </a:r>
                      <a:endParaRPr lang="en-US" sz="1400" baseline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$147,637,530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557411"/>
            <a:ext cx="3429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2014-2015 University of Nebraska at Kearney</a:t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Estimated Expenditures by Spending Category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0908"/>
              </p:ext>
            </p:extLst>
          </p:nvPr>
        </p:nvGraphicFramePr>
        <p:xfrm>
          <a:off x="457200" y="2971800"/>
          <a:ext cx="6934200" cy="3593294"/>
        </p:xfrm>
        <a:graphic>
          <a:graphicData uri="http://schemas.openxmlformats.org/drawingml/2006/table">
            <a:tbl>
              <a:tblPr/>
              <a:tblGrid>
                <a:gridCol w="4577127"/>
                <a:gridCol w="2357073"/>
              </a:tblGrid>
              <a:tr h="3177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10-Instruction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44,624,255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20-Research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1,277,995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30-Public Service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1,678,598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40-Academic Support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8,366,601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50-Student Services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6,689,332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60-Institutional Administration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8,928,874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70-Physical Plant Operations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7,795,764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80-Student Financial Support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13,831,479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90-Independent Operations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15,800,083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00-Other Non-Expenditures</a:t>
                      </a:r>
                      <a:endParaRPr lang="en-US" sz="1400" b="0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38,644,549</a:t>
                      </a:r>
                      <a:endParaRPr lang="en-US" sz="1400" b="0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Times New Roman"/>
                        </a:rPr>
                        <a:t>Total Budgeted Expenditures</a:t>
                      </a:r>
                      <a:endParaRPr lang="en-US" sz="1400" b="1" i="0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Times New Roman"/>
                        </a:rPr>
                        <a:t>$147,637,530</a:t>
                      </a:r>
                      <a:endParaRPr lang="en-US" sz="1400" b="1" i="0" u="none" baseline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13156"/>
            <a:ext cx="32800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2014-15 University of Nebraska at Kearney</a:t>
            </a:r>
            <a:b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Budgeted Revenue  by  Fund Source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Aided Budget</a:t>
            </a:r>
            <a:br>
              <a:rPr lang="en-US" dirty="0" smtClean="0"/>
            </a:br>
            <a:r>
              <a:rPr lang="en-US" dirty="0" smtClean="0"/>
              <a:t>2014-15</a:t>
            </a:r>
            <a:br>
              <a:rPr lang="en-US" dirty="0" smtClean="0"/>
            </a:br>
            <a:r>
              <a:rPr lang="en-US" sz="2200" dirty="0" smtClean="0"/>
              <a:t>(State and University Generated – </a:t>
            </a:r>
            <a:r>
              <a:rPr lang="en-US" sz="2200" b="1" dirty="0" smtClean="0"/>
              <a:t>Unrestricted &amp; Designated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smtClean="0"/>
              <a:t>General Fund   $37,825,894</a:t>
            </a:r>
          </a:p>
          <a:p>
            <a:endParaRPr lang="en-US" sz="4000" b="1" dirty="0"/>
          </a:p>
          <a:p>
            <a:r>
              <a:rPr lang="en-US" b="1" dirty="0" smtClean="0"/>
              <a:t>Cash Fund	 $29,411,636</a:t>
            </a:r>
          </a:p>
          <a:p>
            <a:pPr lvl="6">
              <a:buNone/>
            </a:pPr>
            <a:r>
              <a:rPr lang="en-US" b="1" dirty="0" smtClean="0"/>
              <a:t> _________________</a:t>
            </a:r>
          </a:p>
          <a:p>
            <a:pPr lvl="6">
              <a:buNone/>
            </a:pPr>
            <a:endParaRPr lang="en-US" b="1" dirty="0"/>
          </a:p>
          <a:p>
            <a:r>
              <a:rPr lang="en-US" b="1" dirty="0" smtClean="0"/>
              <a:t>TOTAL		 $67,237,530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Aided Budget</a:t>
            </a:r>
            <a:br>
              <a:rPr lang="en-US" dirty="0" smtClean="0"/>
            </a:br>
            <a:r>
              <a:rPr lang="en-US" sz="2200" dirty="0" smtClean="0"/>
              <a:t>(State &amp; University Generated – </a:t>
            </a:r>
            <a:r>
              <a:rPr lang="en-US" sz="2200" b="1" dirty="0" smtClean="0"/>
              <a:t>Unrestricted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General Fund: </a:t>
            </a:r>
          </a:p>
          <a:p>
            <a:pPr lvl="1"/>
            <a:r>
              <a:rPr lang="en-US" dirty="0" smtClean="0"/>
              <a:t>State Appropriation of Tax $’s	  $37,825,894</a:t>
            </a:r>
          </a:p>
          <a:p>
            <a:r>
              <a:rPr lang="en-US" b="1" dirty="0" smtClean="0"/>
              <a:t>Cash Funds: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dirty="0" smtClean="0"/>
              <a:t>Gross Tuition		 $38,631,474</a:t>
            </a:r>
          </a:p>
          <a:p>
            <a:pPr lvl="1"/>
            <a:r>
              <a:rPr lang="en-US" dirty="0" smtClean="0"/>
              <a:t>Remissions		($ 8,040,945)</a:t>
            </a:r>
          </a:p>
          <a:p>
            <a:pPr lvl="1"/>
            <a:r>
              <a:rPr lang="en-US" dirty="0" smtClean="0"/>
              <a:t>Refunds/Uncollect	($ 1,093,902)</a:t>
            </a:r>
          </a:p>
          <a:p>
            <a:pPr lvl="1"/>
            <a:r>
              <a:rPr lang="en-US" dirty="0" smtClean="0"/>
              <a:t>Student Fees		 $    261,475</a:t>
            </a:r>
          </a:p>
          <a:p>
            <a:pPr lvl="1"/>
            <a:r>
              <a:rPr lang="en-US" dirty="0" smtClean="0"/>
              <a:t>Misc Other Cash	 $    624,668</a:t>
            </a:r>
          </a:p>
          <a:p>
            <a:pPr lvl="1"/>
            <a:r>
              <a:rPr lang="en-US" dirty="0" smtClean="0"/>
              <a:t>U-Wide Debt Svc	</a:t>
            </a:r>
            <a:r>
              <a:rPr lang="en-US" u="sng" dirty="0" smtClean="0"/>
              <a:t>($ 1,131,134)</a:t>
            </a:r>
            <a:r>
              <a:rPr lang="en-US" dirty="0" smtClean="0"/>
              <a:t>	  </a:t>
            </a:r>
            <a:r>
              <a:rPr lang="en-US" u="sng" dirty="0" smtClean="0"/>
              <a:t>$29,251,636</a:t>
            </a: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TOTAL					  $67,077,530</a:t>
            </a: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8163"/>
            <a:ext cx="7391400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92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76225"/>
            <a:ext cx="7078663" cy="6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0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UNIVERSITY OF NEBRASKA AT KEARNEY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 Aided Budget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2" y="2438400"/>
            <a:ext cx="8882408" cy="301752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8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AIDED BUDGET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FY 2014-15</a:t>
            </a:r>
            <a:br>
              <a:rPr lang="en-US" sz="2400" dirty="0" smtClean="0"/>
            </a:br>
            <a:r>
              <a:rPr lang="en-US" sz="2000" dirty="0" smtClean="0"/>
              <a:t>University of Nebraska at Kearney</a:t>
            </a:r>
            <a:endParaRPr lang="en-US" sz="20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99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6" y="152400"/>
            <a:ext cx="8753254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41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549"/>
            <a:ext cx="8001000" cy="642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72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9999"/>
            <a:ext cx="7467600" cy="618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5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5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University of Nebraska at Kearney FY 2014-2015 Priorities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85800"/>
            <a:ext cx="7848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 Priorities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   Quality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&amp; undergraduate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annual reviews of selected academic programs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 academic offerings with POE financial support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Management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Communications &amp; Design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research opportunities for faculty and students working with the new Director of Sponsored Programs and the Director of  the Honors Program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enhance our on-line offerings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Review and develop a long-term strategic plan for enrollment 	management with a focus on increasing overall enrollment and 	increasing both retention and our four-year graduation rates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    Healthier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Nebraska initiative:  Health Science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	Building/Programs (continue planning for fall 2015 grand opening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joint project between UNK and UNMC)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our next strategic plan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796331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28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13" y="685800"/>
            <a:ext cx="8348087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0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REDUCTION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2001-02  Special Session 			($   288,246) </a:t>
            </a:r>
            <a:r>
              <a:rPr lang="en-US" sz="2000" dirty="0" smtClean="0"/>
              <a:t>(FY02)</a:t>
            </a:r>
          </a:p>
          <a:p>
            <a:r>
              <a:rPr lang="en-US" dirty="0" smtClean="0"/>
              <a:t>2001-02  Special Session			($   592,303) </a:t>
            </a:r>
            <a:r>
              <a:rPr lang="en-US" sz="2000" dirty="0" smtClean="0"/>
              <a:t>(FY03)</a:t>
            </a:r>
          </a:p>
          <a:p>
            <a:r>
              <a:rPr lang="en-US" dirty="0" smtClean="0"/>
              <a:t>2001-02  April				($   536,116) </a:t>
            </a:r>
            <a:r>
              <a:rPr lang="en-US" sz="2000" dirty="0" smtClean="0"/>
              <a:t>(FY03)</a:t>
            </a:r>
          </a:p>
          <a:p>
            <a:r>
              <a:rPr lang="en-US" dirty="0" smtClean="0"/>
              <a:t>2002-03  July 1				($1,208,572)</a:t>
            </a:r>
          </a:p>
          <a:p>
            <a:r>
              <a:rPr lang="en-US" dirty="0" smtClean="0"/>
              <a:t>2003-04  July 1				($1,675,828)</a:t>
            </a:r>
          </a:p>
          <a:p>
            <a:r>
              <a:rPr lang="en-US" dirty="0" smtClean="0"/>
              <a:t>2004-05  July 1				($      86,335)</a:t>
            </a:r>
          </a:p>
          <a:p>
            <a:r>
              <a:rPr lang="en-US" dirty="0" smtClean="0"/>
              <a:t>2005-06  July 1				($    531,021)</a:t>
            </a:r>
          </a:p>
          <a:p>
            <a:r>
              <a:rPr lang="en-US" dirty="0" smtClean="0"/>
              <a:t>2006-07  July 1				 $                 0</a:t>
            </a:r>
          </a:p>
          <a:p>
            <a:r>
              <a:rPr lang="en-US" dirty="0" smtClean="0"/>
              <a:t>2007-08  July 1				($    243,893)</a:t>
            </a:r>
          </a:p>
          <a:p>
            <a:r>
              <a:rPr lang="en-US" dirty="0" smtClean="0"/>
              <a:t>2008-09  July 1				($    385,401)</a:t>
            </a:r>
          </a:p>
          <a:p>
            <a:r>
              <a:rPr lang="en-US" dirty="0" smtClean="0"/>
              <a:t>2009-10  July 1				($    794,059)</a:t>
            </a:r>
          </a:p>
          <a:p>
            <a:r>
              <a:rPr lang="en-US" dirty="0" smtClean="0"/>
              <a:t>2009-10  Special Session			($    342,763)</a:t>
            </a:r>
          </a:p>
          <a:p>
            <a:r>
              <a:rPr lang="en-US" dirty="0" smtClean="0"/>
              <a:t>2010-11  July 1				($1,086,478)</a:t>
            </a:r>
          </a:p>
          <a:p>
            <a:r>
              <a:rPr lang="en-US" dirty="0" smtClean="0"/>
              <a:t>2011-12  July 1				($   368,430)</a:t>
            </a:r>
          </a:p>
          <a:p>
            <a:r>
              <a:rPr lang="en-US" dirty="0" smtClean="0"/>
              <a:t>2012-13 July 1				$                 0</a:t>
            </a:r>
          </a:p>
          <a:p>
            <a:r>
              <a:rPr lang="en-US" dirty="0" smtClean="0"/>
              <a:t>2013-14 July 1				$                 0</a:t>
            </a:r>
          </a:p>
          <a:p>
            <a:r>
              <a:rPr lang="en-US" u="sng" dirty="0" smtClean="0"/>
              <a:t>2014-15 July 1				$                 0_                       </a:t>
            </a:r>
          </a:p>
          <a:p>
            <a:pPr lvl="1"/>
            <a:r>
              <a:rPr lang="en-US" b="1" dirty="0" smtClean="0"/>
              <a:t>TOTAL				</a:t>
            </a:r>
            <a:r>
              <a:rPr lang="en-US" sz="3200" b="1" dirty="0" smtClean="0"/>
              <a:t>($8,139,445)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TUITION INCREASE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3152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>
              <a:buNone/>
            </a:pPr>
            <a:r>
              <a:rPr lang="en-US" u="sng" dirty="0" smtClean="0"/>
              <a:t>				Tuition</a:t>
            </a:r>
          </a:p>
          <a:p>
            <a:r>
              <a:rPr lang="en-US" dirty="0" smtClean="0"/>
              <a:t>2001-02		10.0%		</a:t>
            </a:r>
          </a:p>
          <a:p>
            <a:r>
              <a:rPr lang="en-US" dirty="0" smtClean="0"/>
              <a:t>2002-03		10.0%		</a:t>
            </a:r>
          </a:p>
          <a:p>
            <a:r>
              <a:rPr lang="en-US" dirty="0" smtClean="0"/>
              <a:t>2003-04		14.9%		</a:t>
            </a:r>
          </a:p>
          <a:p>
            <a:r>
              <a:rPr lang="en-US" dirty="0" smtClean="0"/>
              <a:t>2004-05		12.0%		</a:t>
            </a:r>
          </a:p>
          <a:p>
            <a:r>
              <a:rPr lang="en-US" dirty="0" smtClean="0"/>
              <a:t>2005-06		  4.9%		</a:t>
            </a:r>
          </a:p>
          <a:p>
            <a:r>
              <a:rPr lang="en-US" dirty="0" smtClean="0"/>
              <a:t>2006-07		  5.9%		</a:t>
            </a:r>
          </a:p>
          <a:p>
            <a:r>
              <a:rPr lang="en-US" dirty="0" smtClean="0"/>
              <a:t>2007-08		  6.0%		</a:t>
            </a:r>
          </a:p>
          <a:p>
            <a:r>
              <a:rPr lang="en-US" dirty="0" smtClean="0"/>
              <a:t>2008-09		  6.0%		</a:t>
            </a:r>
          </a:p>
          <a:p>
            <a:r>
              <a:rPr lang="en-US" dirty="0" smtClean="0"/>
              <a:t>2009-10		  4.0%		</a:t>
            </a:r>
            <a:endParaRPr lang="en-US" sz="1600" dirty="0"/>
          </a:p>
          <a:p>
            <a:r>
              <a:rPr lang="en-US" dirty="0" smtClean="0"/>
              <a:t>2010-11		  6.0%</a:t>
            </a:r>
            <a:r>
              <a:rPr lang="en-US" b="1" dirty="0" smtClean="0"/>
              <a:t>	</a:t>
            </a:r>
          </a:p>
          <a:p>
            <a:r>
              <a:rPr lang="en-US" dirty="0" smtClean="0"/>
              <a:t>2011-12		  5.0%</a:t>
            </a:r>
            <a:r>
              <a:rPr lang="en-US" b="1" dirty="0" smtClean="0"/>
              <a:t>	</a:t>
            </a:r>
          </a:p>
          <a:p>
            <a:r>
              <a:rPr lang="en-US" dirty="0" smtClean="0"/>
              <a:t>2012-13		  3.75%</a:t>
            </a:r>
          </a:p>
          <a:p>
            <a:r>
              <a:rPr lang="en-US" dirty="0" smtClean="0"/>
              <a:t>2013-14		  0.00% Res;  3% </a:t>
            </a:r>
            <a:r>
              <a:rPr lang="en-US" dirty="0" err="1" smtClean="0"/>
              <a:t>NonRes</a:t>
            </a:r>
            <a:endParaRPr lang="en-US" dirty="0" smtClean="0"/>
          </a:p>
          <a:p>
            <a:r>
              <a:rPr lang="en-US" b="1" dirty="0" smtClean="0"/>
              <a:t>2014-15		</a:t>
            </a:r>
            <a:r>
              <a:rPr lang="en-US" b="1" dirty="0"/>
              <a:t> </a:t>
            </a:r>
            <a:r>
              <a:rPr lang="en-US" b="1" dirty="0" smtClean="0"/>
              <a:t> 0.00</a:t>
            </a:r>
            <a:r>
              <a:rPr lang="en-US" b="1" dirty="0"/>
              <a:t>% Res;  3% </a:t>
            </a:r>
            <a:r>
              <a:rPr lang="en-US" b="1" dirty="0" err="1"/>
              <a:t>NonRes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20F2"/>
                </a:solidFill>
              </a:rPr>
              <a:t>REVENUE BOND BUDGET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(Designated/Restricted)</a:t>
            </a:r>
            <a:br>
              <a:rPr lang="en-US" sz="2200" dirty="0" smtClean="0"/>
            </a:br>
            <a:r>
              <a:rPr lang="en-US" sz="2200" dirty="0" smtClean="0"/>
              <a:t>2014-15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Dormitory Rental			  $7,700,000</a:t>
            </a:r>
          </a:p>
          <a:p>
            <a:r>
              <a:rPr lang="en-US" sz="2000" dirty="0" smtClean="0"/>
              <a:t>Food Service				  $7,102,000</a:t>
            </a:r>
          </a:p>
          <a:p>
            <a:r>
              <a:rPr lang="en-US" sz="2000" dirty="0" smtClean="0"/>
              <a:t>Facility Fee				  $   780,000</a:t>
            </a:r>
          </a:p>
          <a:p>
            <a:r>
              <a:rPr lang="en-US" sz="2000" dirty="0" smtClean="0"/>
              <a:t>Union Expansion			  $   508,000</a:t>
            </a:r>
          </a:p>
          <a:p>
            <a:r>
              <a:rPr lang="en-US" sz="2000" dirty="0" smtClean="0"/>
              <a:t>Bookstore Commission			  $   210,000</a:t>
            </a:r>
          </a:p>
          <a:p>
            <a:r>
              <a:rPr lang="en-US" sz="2000" dirty="0" smtClean="0"/>
              <a:t>University Heights Apts			  $   350,000</a:t>
            </a:r>
          </a:p>
          <a:p>
            <a:r>
              <a:rPr lang="en-US" sz="2000" dirty="0" smtClean="0"/>
              <a:t>Misc Income				  $1,024,000</a:t>
            </a:r>
          </a:p>
          <a:p>
            <a:r>
              <a:rPr lang="en-US" sz="2000" dirty="0" smtClean="0"/>
              <a:t>Interest Income			  </a:t>
            </a:r>
            <a:r>
              <a:rPr lang="en-US" sz="2000" u="sng" dirty="0" smtClean="0"/>
              <a:t>$   100,000</a:t>
            </a:r>
          </a:p>
          <a:p>
            <a:pPr lvl="1"/>
            <a:r>
              <a:rPr lang="en-US" sz="1600" dirty="0" smtClean="0"/>
              <a:t>TOTAL  INCOME			  $  17,774,000  </a:t>
            </a:r>
          </a:p>
          <a:p>
            <a:pPr lvl="1">
              <a:buNone/>
            </a:pPr>
            <a:endParaRPr lang="en-US" sz="1600" b="1" dirty="0"/>
          </a:p>
          <a:p>
            <a:pPr lvl="1">
              <a:buNone/>
            </a:pPr>
            <a:r>
              <a:rPr lang="en-US" sz="2600" b="1" dirty="0" smtClean="0">
                <a:solidFill>
                  <a:srgbClr val="2F20F2"/>
                </a:solidFill>
              </a:rPr>
              <a:t>LESS OPERATION &amp; MAINTENANCE	($8,500,000)</a:t>
            </a:r>
          </a:p>
          <a:p>
            <a:pPr lvl="1">
              <a:buNone/>
            </a:pPr>
            <a:r>
              <a:rPr lang="en-US" sz="2000" dirty="0" smtClean="0"/>
              <a:t>LESS FOOD COSTS			</a:t>
            </a:r>
            <a:r>
              <a:rPr lang="en-US" sz="2000" u="sng" dirty="0" smtClean="0"/>
              <a:t>($4,830,000)</a:t>
            </a:r>
          </a:p>
          <a:p>
            <a:pPr lvl="1"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Available for Debt Service		 $4,444,000</a:t>
            </a:r>
          </a:p>
          <a:p>
            <a:pPr lvl="1">
              <a:buNone/>
            </a:pPr>
            <a:r>
              <a:rPr lang="en-US" sz="2000" dirty="0" smtClean="0"/>
              <a:t>	Bond Interest Committed		 $2,045,006</a:t>
            </a:r>
            <a:r>
              <a:rPr lang="en-US" sz="2000" b="1" dirty="0" smtClean="0"/>
              <a:t>	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</a:p>
          <a:p>
            <a:pPr lvl="1">
              <a:buNone/>
            </a:pPr>
            <a:r>
              <a:rPr lang="en-US" sz="2000" b="1" dirty="0" smtClean="0"/>
              <a:t>	Debt Service Charge		             2.17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077199" cy="604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74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F20F2"/>
                </a:solidFill>
              </a:rPr>
              <a:t>ROOM &amp; BOARD INCREASE HISTORY</a:t>
            </a:r>
            <a:endParaRPr lang="en-US" dirty="0">
              <a:solidFill>
                <a:srgbClr val="2F20F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				</a:t>
            </a:r>
            <a:r>
              <a:rPr lang="en-US" sz="2000" b="1" u="sng" dirty="0" smtClean="0">
                <a:latin typeface="+mj-lt"/>
              </a:rPr>
              <a:t>ROOM/Sem</a:t>
            </a:r>
            <a:r>
              <a:rPr lang="en-US" dirty="0" smtClean="0">
                <a:latin typeface="+mj-lt"/>
              </a:rPr>
              <a:t> 		</a:t>
            </a:r>
            <a:r>
              <a:rPr lang="en-US" sz="2000" b="1" u="sng" dirty="0" smtClean="0">
                <a:latin typeface="+mj-lt"/>
              </a:rPr>
              <a:t>BOARD/</a:t>
            </a:r>
            <a:r>
              <a:rPr lang="en-US" sz="2000" b="1" u="sng" dirty="0" err="1" smtClean="0">
                <a:latin typeface="+mj-lt"/>
              </a:rPr>
              <a:t>Sem</a:t>
            </a:r>
            <a:r>
              <a:rPr lang="en-US" dirty="0" smtClean="0">
                <a:latin typeface="+mj-lt"/>
              </a:rPr>
              <a:t>	 	</a:t>
            </a:r>
            <a:r>
              <a:rPr lang="en-US" u="sng" dirty="0" smtClean="0">
                <a:latin typeface="+mj-lt"/>
              </a:rPr>
              <a:t> </a:t>
            </a:r>
            <a:r>
              <a:rPr lang="en-US" sz="2000" b="1" u="sng" dirty="0" smtClean="0">
                <a:latin typeface="+mj-lt"/>
              </a:rPr>
              <a:t>Per Year  </a:t>
            </a:r>
          </a:p>
          <a:p>
            <a:r>
              <a:rPr lang="en-US" dirty="0" smtClean="0">
                <a:latin typeface="+mj-lt"/>
              </a:rPr>
              <a:t>2001-02		$1,008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+$88</a:t>
            </a:r>
            <a:r>
              <a:rPr lang="en-US" dirty="0" smtClean="0">
                <a:latin typeface="+mj-lt"/>
              </a:rPr>
              <a:t>	$  943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+$53</a:t>
            </a:r>
            <a:r>
              <a:rPr lang="en-US" dirty="0" smtClean="0">
                <a:latin typeface="+mj-lt"/>
              </a:rPr>
              <a:t>	$3,902</a:t>
            </a:r>
          </a:p>
          <a:p>
            <a:r>
              <a:rPr lang="en-US" dirty="0" smtClean="0">
                <a:latin typeface="+mj-lt"/>
              </a:rPr>
              <a:t>2002-03		$1,071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+$63</a:t>
            </a:r>
            <a:r>
              <a:rPr lang="en-US" dirty="0" smtClean="0">
                <a:latin typeface="+mj-lt"/>
              </a:rPr>
              <a:t>	$1,007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+$64</a:t>
            </a:r>
            <a:r>
              <a:rPr lang="en-US" dirty="0" smtClean="0">
                <a:latin typeface="+mj-lt"/>
              </a:rPr>
              <a:t>	$4,156</a:t>
            </a:r>
          </a:p>
          <a:p>
            <a:r>
              <a:rPr lang="en-US" dirty="0" smtClean="0">
                <a:latin typeface="+mj-lt"/>
              </a:rPr>
              <a:t>2003-04		$1,146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+$75</a:t>
            </a:r>
            <a:r>
              <a:rPr lang="en-US" dirty="0" smtClean="0">
                <a:latin typeface="+mj-lt"/>
              </a:rPr>
              <a:t>	$1,072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+$65</a:t>
            </a:r>
            <a:r>
              <a:rPr lang="en-US" dirty="0" smtClean="0">
                <a:latin typeface="+mj-lt"/>
              </a:rPr>
              <a:t>	$4,436</a:t>
            </a:r>
          </a:p>
          <a:p>
            <a:r>
              <a:rPr lang="en-US" dirty="0" smtClean="0">
                <a:latin typeface="+mj-lt"/>
              </a:rPr>
              <a:t>2004-05		$1,289  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+$143</a:t>
            </a:r>
            <a:r>
              <a:rPr lang="en-US" dirty="0" smtClean="0">
                <a:latin typeface="+mj-lt"/>
              </a:rPr>
              <a:t>	$1,206  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+$134</a:t>
            </a:r>
            <a:r>
              <a:rPr lang="en-US" dirty="0" smtClean="0">
                <a:latin typeface="+mj-lt"/>
              </a:rPr>
              <a:t>	$4,990</a:t>
            </a:r>
          </a:p>
          <a:p>
            <a:r>
              <a:rPr lang="en-US" dirty="0" smtClean="0">
                <a:latin typeface="+mj-lt"/>
              </a:rPr>
              <a:t>2005-06		$1,376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+$87</a:t>
            </a:r>
            <a:r>
              <a:rPr lang="en-US" dirty="0" smtClean="0">
                <a:latin typeface="+mj-lt"/>
              </a:rPr>
              <a:t>	$1,287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+$81</a:t>
            </a:r>
            <a:r>
              <a:rPr lang="en-US" dirty="0" smtClean="0">
                <a:latin typeface="+mj-lt"/>
              </a:rPr>
              <a:t>	$5,326</a:t>
            </a:r>
          </a:p>
          <a:p>
            <a:r>
              <a:rPr lang="en-US" dirty="0" smtClean="0">
                <a:latin typeface="+mj-lt"/>
              </a:rPr>
              <a:t>2006-07		$1,469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+$93</a:t>
            </a:r>
            <a:r>
              <a:rPr lang="en-US" dirty="0" smtClean="0">
                <a:latin typeface="+mj-lt"/>
              </a:rPr>
              <a:t>	$1,374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+$87</a:t>
            </a:r>
            <a:r>
              <a:rPr lang="en-US" dirty="0" smtClean="0">
                <a:latin typeface="+mj-lt"/>
              </a:rPr>
              <a:t>	$5,686</a:t>
            </a:r>
          </a:p>
          <a:p>
            <a:r>
              <a:rPr lang="en-US" dirty="0" smtClean="0">
                <a:latin typeface="+mj-lt"/>
              </a:rPr>
              <a:t>2007-08		$1,550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+$81</a:t>
            </a:r>
            <a:r>
              <a:rPr lang="en-US" dirty="0" smtClean="0">
                <a:latin typeface="+mj-lt"/>
              </a:rPr>
              <a:t>	$1,450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+$76</a:t>
            </a:r>
            <a:r>
              <a:rPr lang="en-US" dirty="0" smtClean="0">
                <a:latin typeface="+mj-lt"/>
              </a:rPr>
              <a:t>	$6,000</a:t>
            </a:r>
          </a:p>
          <a:p>
            <a:r>
              <a:rPr lang="en-US" dirty="0" smtClean="0">
                <a:latin typeface="+mj-lt"/>
              </a:rPr>
              <a:t>2008-09		$1,635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+$85</a:t>
            </a:r>
            <a:r>
              <a:rPr lang="en-US" dirty="0" smtClean="0">
                <a:latin typeface="+mj-lt"/>
              </a:rPr>
              <a:t>	$1,530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+$80</a:t>
            </a:r>
            <a:r>
              <a:rPr lang="en-US" dirty="0" smtClean="0">
                <a:latin typeface="+mj-lt"/>
              </a:rPr>
              <a:t>	$6,330</a:t>
            </a:r>
          </a:p>
          <a:p>
            <a:r>
              <a:rPr lang="en-US" dirty="0" smtClean="0">
                <a:latin typeface="+mj-lt"/>
              </a:rPr>
              <a:t>2009-10		$1,725    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+$90</a:t>
            </a:r>
            <a:r>
              <a:rPr lang="en-US" dirty="0" smtClean="0">
                <a:latin typeface="+mj-lt"/>
              </a:rPr>
              <a:t>	$1,690  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+$160</a:t>
            </a:r>
            <a:r>
              <a:rPr lang="en-US" dirty="0" smtClean="0">
                <a:latin typeface="+mj-lt"/>
              </a:rPr>
              <a:t>	$6,830</a:t>
            </a:r>
          </a:p>
          <a:p>
            <a:r>
              <a:rPr lang="en-US" dirty="0" smtClean="0">
                <a:latin typeface="+mj-lt"/>
              </a:rPr>
              <a:t>2010-11		$1,820    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+$95</a:t>
            </a:r>
            <a:r>
              <a:rPr lang="en-US" dirty="0" smtClean="0">
                <a:latin typeface="+mj-lt"/>
              </a:rPr>
              <a:t>	$1,783	  </a:t>
            </a:r>
            <a:r>
              <a:rPr lang="en-US" sz="2100" dirty="0" smtClean="0">
                <a:solidFill>
                  <a:srgbClr val="2F20F2"/>
                </a:solidFill>
                <a:latin typeface="+mj-lt"/>
              </a:rPr>
              <a:t>+$93</a:t>
            </a:r>
            <a:r>
              <a:rPr lang="en-US" dirty="0" smtClean="0">
                <a:latin typeface="+mj-lt"/>
              </a:rPr>
              <a:t>	$7,206</a:t>
            </a:r>
          </a:p>
          <a:p>
            <a:r>
              <a:rPr lang="en-US" dirty="0" smtClean="0"/>
              <a:t>2011-12</a:t>
            </a:r>
            <a:r>
              <a:rPr lang="en-US" dirty="0"/>
              <a:t>		$</a:t>
            </a:r>
            <a:r>
              <a:rPr lang="en-US" dirty="0" smtClean="0"/>
              <a:t>1,911      </a:t>
            </a:r>
            <a:r>
              <a:rPr lang="en-US" sz="2100" dirty="0" smtClean="0">
                <a:solidFill>
                  <a:srgbClr val="2F20F2"/>
                </a:solidFill>
              </a:rPr>
              <a:t>+$91</a:t>
            </a:r>
            <a:r>
              <a:rPr lang="en-US" dirty="0"/>
              <a:t>	$</a:t>
            </a:r>
            <a:r>
              <a:rPr lang="en-US" dirty="0" smtClean="0"/>
              <a:t>1,868</a:t>
            </a: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sz="2100" dirty="0" smtClean="0">
                <a:solidFill>
                  <a:srgbClr val="2F20F2"/>
                </a:solidFill>
              </a:rPr>
              <a:t>+$85</a:t>
            </a:r>
            <a:r>
              <a:rPr lang="en-US" dirty="0"/>
              <a:t>	$</a:t>
            </a:r>
            <a:r>
              <a:rPr lang="en-US" dirty="0" smtClean="0"/>
              <a:t>7,558</a:t>
            </a:r>
          </a:p>
          <a:p>
            <a:r>
              <a:rPr lang="en-US" dirty="0" smtClean="0"/>
              <a:t>2012-13		$2,007      </a:t>
            </a:r>
            <a:r>
              <a:rPr lang="en-US" sz="2100" dirty="0" smtClean="0">
                <a:solidFill>
                  <a:srgbClr val="2F20F2"/>
                </a:solidFill>
              </a:rPr>
              <a:t>+$96	</a:t>
            </a:r>
            <a:r>
              <a:rPr lang="en-US" dirty="0" smtClean="0"/>
              <a:t>$1,962      </a:t>
            </a:r>
            <a:r>
              <a:rPr lang="en-US" sz="2100" dirty="0" smtClean="0">
                <a:solidFill>
                  <a:srgbClr val="2F20F2"/>
                </a:solidFill>
              </a:rPr>
              <a:t>+$94 </a:t>
            </a:r>
            <a:r>
              <a:rPr lang="en-US" dirty="0" smtClean="0"/>
              <a:t>	$7,938</a:t>
            </a:r>
          </a:p>
          <a:p>
            <a:r>
              <a:rPr lang="en-US" dirty="0" smtClean="0"/>
              <a:t>2013-14		$2,107      </a:t>
            </a:r>
            <a:r>
              <a:rPr lang="en-US" sz="2100" dirty="0" smtClean="0">
                <a:solidFill>
                  <a:srgbClr val="2F20F2"/>
                </a:solidFill>
              </a:rPr>
              <a:t>+100	</a:t>
            </a:r>
            <a:r>
              <a:rPr lang="en-US" sz="3100" dirty="0"/>
              <a:t>$</a:t>
            </a:r>
            <a:r>
              <a:rPr lang="en-US" sz="3100" dirty="0" smtClean="0"/>
              <a:t>2,060       </a:t>
            </a:r>
            <a:r>
              <a:rPr lang="en-US" sz="2100" dirty="0" smtClean="0">
                <a:solidFill>
                  <a:srgbClr val="2F20F2"/>
                </a:solidFill>
              </a:rPr>
              <a:t>+$98	</a:t>
            </a:r>
            <a:r>
              <a:rPr lang="en-US" sz="3100" dirty="0"/>
              <a:t>$</a:t>
            </a:r>
            <a:r>
              <a:rPr lang="en-US" sz="3100" dirty="0" smtClean="0"/>
              <a:t>8,434</a:t>
            </a:r>
          </a:p>
          <a:p>
            <a:pPr lvl="0"/>
            <a:r>
              <a:rPr lang="en-US" b="1" dirty="0" smtClean="0"/>
              <a:t>2014-15</a:t>
            </a:r>
            <a:r>
              <a:rPr lang="en-US" sz="3100" b="1" dirty="0" smtClean="0"/>
              <a:t>		</a:t>
            </a:r>
            <a:r>
              <a:rPr lang="en-US" b="1" dirty="0">
                <a:solidFill>
                  <a:prstClr val="black"/>
                </a:solidFill>
              </a:rPr>
              <a:t>$</a:t>
            </a:r>
            <a:r>
              <a:rPr lang="en-US" b="1" dirty="0" smtClean="0">
                <a:solidFill>
                  <a:prstClr val="black"/>
                </a:solidFill>
              </a:rPr>
              <a:t>2,212      </a:t>
            </a:r>
            <a:r>
              <a:rPr lang="en-US" sz="2100" b="1" dirty="0">
                <a:solidFill>
                  <a:srgbClr val="2F20F2"/>
                </a:solidFill>
              </a:rPr>
              <a:t>+</a:t>
            </a:r>
            <a:r>
              <a:rPr lang="en-US" sz="2100" b="1" dirty="0" smtClean="0">
                <a:solidFill>
                  <a:srgbClr val="2F20F2"/>
                </a:solidFill>
              </a:rPr>
              <a:t>105</a:t>
            </a:r>
            <a:r>
              <a:rPr lang="en-US" sz="2100" b="1" dirty="0">
                <a:solidFill>
                  <a:srgbClr val="2F20F2"/>
                </a:solidFill>
              </a:rPr>
              <a:t>	</a:t>
            </a:r>
            <a:r>
              <a:rPr lang="en-US" sz="3000" b="1" dirty="0">
                <a:solidFill>
                  <a:prstClr val="black"/>
                </a:solidFill>
              </a:rPr>
              <a:t>$</a:t>
            </a:r>
            <a:r>
              <a:rPr lang="en-US" sz="3000" b="1" smtClean="0">
                <a:solidFill>
                  <a:prstClr val="black"/>
                </a:solidFill>
              </a:rPr>
              <a:t>2,163      </a:t>
            </a:r>
            <a:r>
              <a:rPr lang="en-US" sz="2100" b="1" dirty="0" smtClean="0">
                <a:solidFill>
                  <a:srgbClr val="2F20F2"/>
                </a:solidFill>
              </a:rPr>
              <a:t>+$103</a:t>
            </a:r>
            <a:r>
              <a:rPr lang="en-US" sz="2100" b="1" dirty="0">
                <a:solidFill>
                  <a:srgbClr val="2F20F2"/>
                </a:solidFill>
              </a:rPr>
              <a:t>	</a:t>
            </a:r>
            <a:r>
              <a:rPr lang="en-US" sz="3000" b="1" dirty="0">
                <a:solidFill>
                  <a:prstClr val="black"/>
                </a:solidFill>
              </a:rPr>
              <a:t>$</a:t>
            </a:r>
            <a:r>
              <a:rPr lang="en-US" sz="3000" b="1" dirty="0" smtClean="0">
                <a:solidFill>
                  <a:prstClr val="black"/>
                </a:solidFill>
              </a:rPr>
              <a:t>8,880</a:t>
            </a:r>
            <a:endParaRPr lang="en-US" sz="3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123D-C2AC-4265-B2DA-7E0B731E06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8153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tuition increase when we want to keep attendance affordable?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annual increases in expenses, therefore, we increase tuition 	and fees to cover the increases in expenses.  While 56% of our state 	budget is provided through state appropriations, this is not sufficient 	to cover all of our operating expenses.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our number one expenditure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(salaries and benefits) which is 77% of our operating</a:t>
            </a:r>
          </a:p>
          <a:p>
            <a:r>
              <a:rPr lang="en-US" sz="2000" dirty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average amount of debt a student has when they graduate from UNK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students do not have debt when they graduate.  Nation wide, 34%</a:t>
            </a:r>
          </a:p>
          <a:p>
            <a:pPr lvl="1"/>
            <a:r>
              <a:rPr lang="en-US" sz="2000" dirty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undergraduates do not have debt.  At UNK those students that 	have debt usually have between $20,000-$21,000 of debt.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more classes and programs be offered on-line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/>
            <a:r>
              <a:rPr lang="en-US" sz="2000" dirty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programs and courses that are available on-line is a </a:t>
            </a:r>
          </a:p>
          <a:p>
            <a:pPr lvl="1"/>
            <a:r>
              <a:rPr lang="en-US" sz="2000" dirty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rgbClr val="2F20F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driven decision which is managed by the administrators of 	our on-line programs as well as the deans and faculty members.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0" y="228600"/>
            <a:ext cx="4093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ASKED QUESTIONS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64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124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QUESTIONS  OR COMMENTS SHOULD BE SUBMITTED TO VICE CHANCELLOR BARBARA JOHNSON AT JOHNSONBL@UNK.EDU</a:t>
            </a:r>
            <a:endParaRPr lang="en-US" sz="6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3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 Priorities Continued</a:t>
            </a:r>
            <a:b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  Facility capital renewal/new construction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 on the drawing board: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Otto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Olsen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Replacement Plan (B &amp; T , NSS , Fine Arts, IT &amp; Child </a:t>
            </a:r>
            <a:r>
              <a:rPr lang="en-US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en-US" sz="16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Center)</a:t>
            </a:r>
            <a:endParaRPr lang="en-US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 Renovation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(Enrollment Management, Communications and Community Relations, Honors , Residential Life Administration,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en-US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Arts Renovation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redeployment plan for MSAB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Residential Capital Renewal Phase II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significant renovation plan for the Nebraska Student Union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demolition of Conrad, East Heating Plant and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Cranewood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spcBef>
                <a:spcPts val="0"/>
              </a:spcBef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Continue with the development and all related activities for University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 	(South  	Campus) Project</a:t>
            </a:r>
          </a:p>
          <a:p>
            <a:pPr marL="285750" lvl="0" indent="-285750">
              <a:spcBef>
                <a:spcPts val="0"/>
              </a:spcBef>
            </a:pPr>
            <a:endParaRPr lang="en-US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>
              <a:spcBef>
                <a:spcPts val="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Continue with the review of our campus ID Card, student directory information     	and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keyless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for the entire campus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   Coordinate with the City/NDOR to create safer crossings for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pedestrians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vehicular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 around the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Complete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Capital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 by December 2014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GENERAL FUND</a:t>
            </a:r>
          </a:p>
          <a:p>
            <a:pPr lvl="1"/>
            <a:r>
              <a:rPr lang="en-US" dirty="0" smtClean="0"/>
              <a:t>State tax revenue allocated to the University.</a:t>
            </a:r>
          </a:p>
          <a:p>
            <a:r>
              <a:rPr lang="en-US" dirty="0" smtClean="0"/>
              <a:t>CASH FUNDS</a:t>
            </a:r>
          </a:p>
          <a:p>
            <a:pPr lvl="1"/>
            <a:r>
              <a:rPr lang="en-US" dirty="0" smtClean="0"/>
              <a:t>Derived from tuition, fees, investment income, and other miscellaneous income.</a:t>
            </a:r>
          </a:p>
          <a:p>
            <a:r>
              <a:rPr lang="en-US" dirty="0" smtClean="0"/>
              <a:t>FEDERAL FUNDS</a:t>
            </a:r>
          </a:p>
          <a:p>
            <a:pPr lvl="1"/>
            <a:r>
              <a:rPr lang="en-US" dirty="0" smtClean="0"/>
              <a:t>Provided by federal agencies for research, grants and contracts, and student aid programs.</a:t>
            </a:r>
          </a:p>
          <a:p>
            <a:r>
              <a:rPr lang="en-US" dirty="0" smtClean="0"/>
              <a:t>REVOLVING FUNDS</a:t>
            </a:r>
          </a:p>
          <a:p>
            <a:pPr lvl="1"/>
            <a:r>
              <a:rPr lang="en-US" dirty="0" smtClean="0"/>
              <a:t>Self-generated from departmental sales, charges for housing, food services, etc.</a:t>
            </a:r>
          </a:p>
          <a:p>
            <a:r>
              <a:rPr lang="en-US" dirty="0" smtClean="0"/>
              <a:t>TRUST FUNDS</a:t>
            </a:r>
          </a:p>
          <a:p>
            <a:pPr lvl="1"/>
            <a:r>
              <a:rPr lang="en-US" dirty="0" smtClean="0"/>
              <a:t>State and private gifts, grants, and contracts, non-federal student aid programs,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6934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4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4988"/>
            <a:ext cx="8534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39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93795"/>
              </p:ext>
            </p:extLst>
          </p:nvPr>
        </p:nvGraphicFramePr>
        <p:xfrm>
          <a:off x="1524000" y="228600"/>
          <a:ext cx="7010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9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 ALL FUNDS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92" y="1143000"/>
            <a:ext cx="7896108" cy="556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61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854" y="1066800"/>
            <a:ext cx="725459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8FB3-9340-43EC-B469-3E520B1883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9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2442</TotalTime>
  <Words>399</Words>
  <Application>Microsoft Office PowerPoint</Application>
  <PresentationFormat>On-screen Show (4:3)</PresentationFormat>
  <Paragraphs>245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1_Office Theme</vt:lpstr>
      <vt:lpstr>UNIVERSITY OF NEBRASKA AT KEARNEY</vt:lpstr>
      <vt:lpstr>University of Nebraska at Kearney FY 2014-2015 Priorities</vt:lpstr>
      <vt:lpstr>UNK Priorities Continued </vt:lpstr>
      <vt:lpstr>FUND DEFINITIONS</vt:lpstr>
      <vt:lpstr>PowerPoint Presentation</vt:lpstr>
      <vt:lpstr>PowerPoint Presentation</vt:lpstr>
      <vt:lpstr>PowerPoint Presentation</vt:lpstr>
      <vt:lpstr>UNK ALL FUNDS</vt:lpstr>
      <vt:lpstr>PowerPoint Presentation</vt:lpstr>
      <vt:lpstr>PowerPoint Presentation</vt:lpstr>
      <vt:lpstr>State Aided Budget 2014-15 (State and University Generated – Unrestricted &amp; Designated)</vt:lpstr>
      <vt:lpstr>State Aided Budget (State &amp; University Generated – Unrestricted)</vt:lpstr>
      <vt:lpstr>PowerPoint Presentation</vt:lpstr>
      <vt:lpstr>PowerPoint Presentation</vt:lpstr>
      <vt:lpstr> UNIVERSITY OF NEBRASKA AT KEARNEY  State Aided Budget </vt:lpstr>
      <vt:lpstr>STATE AIDED BUDGET FY 2014-15 University of Nebraska at Kearney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BUDGET REDUCTION HISTORY</vt:lpstr>
      <vt:lpstr>TUITION INCREASE HISTORY</vt:lpstr>
      <vt:lpstr>REVENUE BOND BUDGET (Designated/Restricted) 2014-15</vt:lpstr>
      <vt:lpstr>PowerPoint Presentation</vt:lpstr>
      <vt:lpstr>ROOM &amp; BOARD INCREASE HISTORY</vt:lpstr>
      <vt:lpstr>PowerPoint Presentation</vt:lpstr>
      <vt:lpstr>QUESTIONS  OR COMMENTS SHOULD BE SUBMITTED TO VICE CHANCELLOR BARBARA JOHNSON AT JOHNSONBL@UNK.EDU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NEBRASKA AT KEARNEY</dc:title>
  <dc:creator>Jean Mattson</dc:creator>
  <cp:lastModifiedBy>Barbara L. Johnson</cp:lastModifiedBy>
  <cp:revision>297</cp:revision>
  <cp:lastPrinted>2014-09-24T22:02:26Z</cp:lastPrinted>
  <dcterms:created xsi:type="dcterms:W3CDTF">2010-09-28T21:29:33Z</dcterms:created>
  <dcterms:modified xsi:type="dcterms:W3CDTF">2014-10-17T17:55:38Z</dcterms:modified>
</cp:coreProperties>
</file>